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5" r:id="rId9"/>
    <p:sldId id="295" r:id="rId10"/>
    <p:sldId id="266" r:id="rId11"/>
    <p:sldId id="267" r:id="rId12"/>
    <p:sldId id="262" r:id="rId13"/>
    <p:sldId id="270" r:id="rId14"/>
    <p:sldId id="271" r:id="rId15"/>
    <p:sldId id="272" r:id="rId16"/>
    <p:sldId id="273" r:id="rId17"/>
    <p:sldId id="263" r:id="rId18"/>
    <p:sldId id="268" r:id="rId19"/>
    <p:sldId id="276" r:id="rId20"/>
    <p:sldId id="277" r:id="rId21"/>
    <p:sldId id="278" r:id="rId22"/>
    <p:sldId id="279" r:id="rId23"/>
    <p:sldId id="296" r:id="rId24"/>
    <p:sldId id="274" r:id="rId25"/>
    <p:sldId id="275" r:id="rId26"/>
    <p:sldId id="269" r:id="rId27"/>
    <p:sldId id="281" r:id="rId28"/>
    <p:sldId id="283" r:id="rId29"/>
    <p:sldId id="284" r:id="rId30"/>
    <p:sldId id="287" r:id="rId31"/>
    <p:sldId id="288" r:id="rId32"/>
    <p:sldId id="289" r:id="rId33"/>
    <p:sldId id="290" r:id="rId34"/>
    <p:sldId id="291" r:id="rId35"/>
    <p:sldId id="292" r:id="rId36"/>
    <p:sldId id="293" r:id="rId37"/>
    <p:sldId id="294" r:id="rId38"/>
    <p:sldId id="285" r:id="rId39"/>
    <p:sldId id="286" r:id="rId40"/>
    <p:sldId id="282" r:id="rId41"/>
    <p:sldId id="280" r:id="rId42"/>
    <p:sldId id="300" r:id="rId43"/>
    <p:sldId id="301" r:id="rId44"/>
    <p:sldId id="302" r:id="rId45"/>
    <p:sldId id="303" r:id="rId46"/>
    <p:sldId id="297" r:id="rId4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D9ED"/>
    <a:srgbClr val="889E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8" autoAdjust="0"/>
    <p:restoredTop sz="85996" autoAdjust="0"/>
  </p:normalViewPr>
  <p:slideViewPr>
    <p:cSldViewPr snapToGrid="0">
      <p:cViewPr varScale="1">
        <p:scale>
          <a:sx n="100" d="100"/>
          <a:sy n="100" d="100"/>
        </p:scale>
        <p:origin x="124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27C4F94-B12B-4202-8696-A43F2916EBE8}" type="datetimeFigureOut">
              <a:rPr lang="tr-TR" smtClean="0"/>
              <a:t>14.12.2018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9DA14E0-033C-4D1A-8EAD-15C6EFEDB5EB}" type="slidenum">
              <a:rPr lang="tr-TR" smtClean="0"/>
              <a:t>‹#›</a:t>
            </a:fld>
            <a:endParaRPr lang="tr-TR"/>
          </a:p>
        </p:txBody>
      </p:sp>
    </p:spTree>
    <p:extLst>
      <p:ext uri="{BB962C8B-B14F-4D97-AF65-F5344CB8AC3E}">
        <p14:creationId xmlns:p14="http://schemas.microsoft.com/office/powerpoint/2010/main" val="483557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27C4F94-B12B-4202-8696-A43F2916EBE8}" type="datetimeFigureOut">
              <a:rPr lang="tr-TR" smtClean="0"/>
              <a:t>14.12.2018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9DA14E0-033C-4D1A-8EAD-15C6EFEDB5EB}" type="slidenum">
              <a:rPr lang="tr-TR" smtClean="0"/>
              <a:t>‹#›</a:t>
            </a:fld>
            <a:endParaRPr lang="tr-TR"/>
          </a:p>
        </p:txBody>
      </p:sp>
    </p:spTree>
    <p:extLst>
      <p:ext uri="{BB962C8B-B14F-4D97-AF65-F5344CB8AC3E}">
        <p14:creationId xmlns:p14="http://schemas.microsoft.com/office/powerpoint/2010/main" val="381150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27C4F94-B12B-4202-8696-A43F2916EBE8}" type="datetimeFigureOut">
              <a:rPr lang="tr-TR" smtClean="0"/>
              <a:t>14.12.2018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9DA14E0-033C-4D1A-8EAD-15C6EFEDB5EB}" type="slidenum">
              <a:rPr lang="tr-TR" smtClean="0"/>
              <a:t>‹#›</a:t>
            </a:fld>
            <a:endParaRPr lang="tr-TR"/>
          </a:p>
        </p:txBody>
      </p:sp>
    </p:spTree>
    <p:extLst>
      <p:ext uri="{BB962C8B-B14F-4D97-AF65-F5344CB8AC3E}">
        <p14:creationId xmlns:p14="http://schemas.microsoft.com/office/powerpoint/2010/main" val="580880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27C4F94-B12B-4202-8696-A43F2916EBE8}" type="datetimeFigureOut">
              <a:rPr lang="tr-TR" smtClean="0"/>
              <a:t>14.12.2018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9DA14E0-033C-4D1A-8EAD-15C6EFEDB5EB}" type="slidenum">
              <a:rPr lang="tr-TR" smtClean="0"/>
              <a:t>‹#›</a:t>
            </a:fld>
            <a:endParaRPr lang="tr-TR"/>
          </a:p>
        </p:txBody>
      </p:sp>
    </p:spTree>
    <p:extLst>
      <p:ext uri="{BB962C8B-B14F-4D97-AF65-F5344CB8AC3E}">
        <p14:creationId xmlns:p14="http://schemas.microsoft.com/office/powerpoint/2010/main" val="329606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27C4F94-B12B-4202-8696-A43F2916EBE8}" type="datetimeFigureOut">
              <a:rPr lang="tr-TR" smtClean="0"/>
              <a:t>14.12.2018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9DA14E0-033C-4D1A-8EAD-15C6EFEDB5EB}" type="slidenum">
              <a:rPr lang="tr-TR" smtClean="0"/>
              <a:t>‹#›</a:t>
            </a:fld>
            <a:endParaRPr lang="tr-TR"/>
          </a:p>
        </p:txBody>
      </p:sp>
    </p:spTree>
    <p:extLst>
      <p:ext uri="{BB962C8B-B14F-4D97-AF65-F5344CB8AC3E}">
        <p14:creationId xmlns:p14="http://schemas.microsoft.com/office/powerpoint/2010/main" val="1173195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27C4F94-B12B-4202-8696-A43F2916EBE8}" type="datetimeFigureOut">
              <a:rPr lang="tr-TR" smtClean="0"/>
              <a:t>14.12.2018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9DA14E0-033C-4D1A-8EAD-15C6EFEDB5EB}" type="slidenum">
              <a:rPr lang="tr-TR" smtClean="0"/>
              <a:t>‹#›</a:t>
            </a:fld>
            <a:endParaRPr lang="tr-TR"/>
          </a:p>
        </p:txBody>
      </p:sp>
    </p:spTree>
    <p:extLst>
      <p:ext uri="{BB962C8B-B14F-4D97-AF65-F5344CB8AC3E}">
        <p14:creationId xmlns:p14="http://schemas.microsoft.com/office/powerpoint/2010/main" val="3723923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27C4F94-B12B-4202-8696-A43F2916EBE8}" type="datetimeFigureOut">
              <a:rPr lang="tr-TR" smtClean="0"/>
              <a:t>14.12.2018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9DA14E0-033C-4D1A-8EAD-15C6EFEDB5EB}" type="slidenum">
              <a:rPr lang="tr-TR" smtClean="0"/>
              <a:t>‹#›</a:t>
            </a:fld>
            <a:endParaRPr lang="tr-TR"/>
          </a:p>
        </p:txBody>
      </p:sp>
    </p:spTree>
    <p:extLst>
      <p:ext uri="{BB962C8B-B14F-4D97-AF65-F5344CB8AC3E}">
        <p14:creationId xmlns:p14="http://schemas.microsoft.com/office/powerpoint/2010/main" val="347410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27C4F94-B12B-4202-8696-A43F2916EBE8}" type="datetimeFigureOut">
              <a:rPr lang="tr-TR" smtClean="0"/>
              <a:t>14.12.2018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9DA14E0-033C-4D1A-8EAD-15C6EFEDB5EB}" type="slidenum">
              <a:rPr lang="tr-TR" smtClean="0"/>
              <a:t>‹#›</a:t>
            </a:fld>
            <a:endParaRPr lang="tr-TR"/>
          </a:p>
        </p:txBody>
      </p:sp>
    </p:spTree>
    <p:extLst>
      <p:ext uri="{BB962C8B-B14F-4D97-AF65-F5344CB8AC3E}">
        <p14:creationId xmlns:p14="http://schemas.microsoft.com/office/powerpoint/2010/main" val="142630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27C4F94-B12B-4202-8696-A43F2916EBE8}" type="datetimeFigureOut">
              <a:rPr lang="tr-TR" smtClean="0"/>
              <a:t>14.12.2018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9DA14E0-033C-4D1A-8EAD-15C6EFEDB5EB}" type="slidenum">
              <a:rPr lang="tr-TR" smtClean="0"/>
              <a:t>‹#›</a:t>
            </a:fld>
            <a:endParaRPr lang="tr-TR"/>
          </a:p>
        </p:txBody>
      </p:sp>
    </p:spTree>
    <p:extLst>
      <p:ext uri="{BB962C8B-B14F-4D97-AF65-F5344CB8AC3E}">
        <p14:creationId xmlns:p14="http://schemas.microsoft.com/office/powerpoint/2010/main" val="2694953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27C4F94-B12B-4202-8696-A43F2916EBE8}" type="datetimeFigureOut">
              <a:rPr lang="tr-TR" smtClean="0"/>
              <a:t>14.12.2018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9DA14E0-033C-4D1A-8EAD-15C6EFEDB5EB}" type="slidenum">
              <a:rPr lang="tr-TR" smtClean="0"/>
              <a:t>‹#›</a:t>
            </a:fld>
            <a:endParaRPr lang="tr-TR"/>
          </a:p>
        </p:txBody>
      </p:sp>
    </p:spTree>
    <p:extLst>
      <p:ext uri="{BB962C8B-B14F-4D97-AF65-F5344CB8AC3E}">
        <p14:creationId xmlns:p14="http://schemas.microsoft.com/office/powerpoint/2010/main" val="1444502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27C4F94-B12B-4202-8696-A43F2916EBE8}" type="datetimeFigureOut">
              <a:rPr lang="tr-TR" smtClean="0"/>
              <a:t>14.12.2018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9DA14E0-033C-4D1A-8EAD-15C6EFEDB5EB}" type="slidenum">
              <a:rPr lang="tr-TR" smtClean="0"/>
              <a:t>‹#›</a:t>
            </a:fld>
            <a:endParaRPr lang="tr-TR"/>
          </a:p>
        </p:txBody>
      </p:sp>
    </p:spTree>
    <p:extLst>
      <p:ext uri="{BB962C8B-B14F-4D97-AF65-F5344CB8AC3E}">
        <p14:creationId xmlns:p14="http://schemas.microsoft.com/office/powerpoint/2010/main" val="123792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C4F94-B12B-4202-8696-A43F2916EBE8}" type="datetimeFigureOut">
              <a:rPr lang="tr-TR" smtClean="0"/>
              <a:t>14.12.2018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A14E0-033C-4D1A-8EAD-15C6EFEDB5EB}" type="slidenum">
              <a:rPr lang="tr-TR" smtClean="0"/>
              <a:t>‹#›</a:t>
            </a:fld>
            <a:endParaRPr lang="tr-TR"/>
          </a:p>
        </p:txBody>
      </p:sp>
    </p:spTree>
    <p:extLst>
      <p:ext uri="{BB962C8B-B14F-4D97-AF65-F5344CB8AC3E}">
        <p14:creationId xmlns:p14="http://schemas.microsoft.com/office/powerpoint/2010/main" val="145122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954" y="37761"/>
            <a:ext cx="1146576" cy="1150411"/>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3737" y="79885"/>
            <a:ext cx="1150411" cy="1150411"/>
          </a:xfrm>
          <a:prstGeom prst="rect">
            <a:avLst/>
          </a:prstGeom>
        </p:spPr>
      </p:pic>
      <p:pic>
        <p:nvPicPr>
          <p:cNvPr id="7" name="Resim 6"/>
          <p:cNvPicPr>
            <a:picLocks noChangeAspect="1"/>
          </p:cNvPicPr>
          <p:nvPr/>
        </p:nvPicPr>
        <p:blipFill rotWithShape="1">
          <a:blip r:embed="rId4"/>
          <a:srcRect l="740" t="9514" r="521" b="10591"/>
          <a:stretch/>
        </p:blipFill>
        <p:spPr>
          <a:xfrm>
            <a:off x="342899" y="1310183"/>
            <a:ext cx="11487151" cy="1524553"/>
          </a:xfrm>
          <a:prstGeom prst="rect">
            <a:avLst/>
          </a:prstGeom>
        </p:spPr>
      </p:pic>
      <p:pic>
        <p:nvPicPr>
          <p:cNvPr id="8" name="Resim 7"/>
          <p:cNvPicPr>
            <a:picLocks noChangeAspect="1"/>
          </p:cNvPicPr>
          <p:nvPr/>
        </p:nvPicPr>
        <p:blipFill rotWithShape="1">
          <a:blip r:embed="rId5"/>
          <a:srcRect l="804" b="6925"/>
          <a:stretch/>
        </p:blipFill>
        <p:spPr>
          <a:xfrm>
            <a:off x="342900" y="2961562"/>
            <a:ext cx="11487150" cy="1776041"/>
          </a:xfrm>
          <a:prstGeom prst="rect">
            <a:avLst/>
          </a:prstGeom>
        </p:spPr>
      </p:pic>
      <p:pic>
        <p:nvPicPr>
          <p:cNvPr id="9" name="Resim 8"/>
          <p:cNvPicPr>
            <a:picLocks noChangeAspect="1"/>
          </p:cNvPicPr>
          <p:nvPr/>
        </p:nvPicPr>
        <p:blipFill rotWithShape="1">
          <a:blip r:embed="rId6"/>
          <a:srcRect l="503"/>
          <a:stretch/>
        </p:blipFill>
        <p:spPr>
          <a:xfrm>
            <a:off x="342899" y="4885351"/>
            <a:ext cx="11487150" cy="1820250"/>
          </a:xfrm>
          <a:prstGeom prst="rect">
            <a:avLst/>
          </a:prstGeom>
        </p:spPr>
      </p:pic>
    </p:spTree>
    <p:extLst>
      <p:ext uri="{BB962C8B-B14F-4D97-AF65-F5344CB8AC3E}">
        <p14:creationId xmlns:p14="http://schemas.microsoft.com/office/powerpoint/2010/main" val="31562437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par>
                                <p:cTn id="10" presetID="53" presetClass="entr" presetSubtype="16" fill="hold" nodeType="with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fltVal val="0"/>
                                          </p:val>
                                        </p:tav>
                                        <p:tav tm="100000">
                                          <p:val>
                                            <p:strVal val="#ppt_w"/>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Effect transition="in" filter="fade">
                                      <p:cBhvr>
                                        <p:cTn id="14" dur="2000"/>
                                        <p:tgtEl>
                                          <p:spTgt spid="6"/>
                                        </p:tgtEl>
                                      </p:cBhvr>
                                    </p:animEffect>
                                  </p:childTnLst>
                                </p:cTn>
                              </p:par>
                            </p:childTnLst>
                          </p:cTn>
                        </p:par>
                        <p:par>
                          <p:cTn id="15" fill="hold">
                            <p:stCondLst>
                              <p:cond delay="2500"/>
                            </p:stCondLst>
                            <p:childTnLst>
                              <p:par>
                                <p:cTn id="16" presetID="2" presetClass="entr" presetSubtype="2" fill="hold" nodeType="afterEffect">
                                  <p:stCondLst>
                                    <p:cond delay="25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3000" fill="hold"/>
                                        <p:tgtEl>
                                          <p:spTgt spid="7"/>
                                        </p:tgtEl>
                                        <p:attrNameLst>
                                          <p:attrName>ppt_x</p:attrName>
                                        </p:attrNameLst>
                                      </p:cBhvr>
                                      <p:tavLst>
                                        <p:tav tm="0">
                                          <p:val>
                                            <p:strVal val="1+#ppt_w/2"/>
                                          </p:val>
                                        </p:tav>
                                        <p:tav tm="100000">
                                          <p:val>
                                            <p:strVal val="#ppt_x"/>
                                          </p:val>
                                        </p:tav>
                                      </p:tavLst>
                                    </p:anim>
                                    <p:anim calcmode="lin" valueType="num">
                                      <p:cBhvr additive="base">
                                        <p:cTn id="19" dur="30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5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3000" fill="hold"/>
                                        <p:tgtEl>
                                          <p:spTgt spid="8"/>
                                        </p:tgtEl>
                                        <p:attrNameLst>
                                          <p:attrName>ppt_x</p:attrName>
                                        </p:attrNameLst>
                                      </p:cBhvr>
                                      <p:tavLst>
                                        <p:tav tm="0">
                                          <p:val>
                                            <p:strVal val="0-#ppt_w/2"/>
                                          </p:val>
                                        </p:tav>
                                        <p:tav tm="100000">
                                          <p:val>
                                            <p:strVal val="#ppt_x"/>
                                          </p:val>
                                        </p:tav>
                                      </p:tavLst>
                                    </p:anim>
                                    <p:anim calcmode="lin" valueType="num">
                                      <p:cBhvr additive="base">
                                        <p:cTn id="23" dur="30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3000" fill="hold"/>
                                        <p:tgtEl>
                                          <p:spTgt spid="9"/>
                                        </p:tgtEl>
                                        <p:attrNameLst>
                                          <p:attrName>ppt_x</p:attrName>
                                        </p:attrNameLst>
                                      </p:cBhvr>
                                      <p:tavLst>
                                        <p:tav tm="0">
                                          <p:val>
                                            <p:strVal val="1+#ppt_w/2"/>
                                          </p:val>
                                        </p:tav>
                                        <p:tav tm="100000">
                                          <p:val>
                                            <p:strVal val="#ppt_x"/>
                                          </p:val>
                                        </p:tav>
                                      </p:tavLst>
                                    </p:anim>
                                    <p:anim calcmode="lin" valueType="num">
                                      <p:cBhvr additive="base">
                                        <p:cTn id="27" dur="3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0" y="3012141"/>
            <a:ext cx="12192000" cy="3845859"/>
          </a:xfrm>
          <a:prstGeom prst="rect">
            <a:avLst/>
          </a:prstGeom>
          <a:solidFill>
            <a:srgbClr val="43D9ED"/>
          </a:solidFill>
          <a:ln>
            <a:solidFill>
              <a:srgbClr val="43D9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0" y="0"/>
            <a:ext cx="12192000" cy="3012141"/>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2642907" y="2070"/>
            <a:ext cx="6810376" cy="6855930"/>
          </a:xfrm>
          <a:prstGeom prst="rect">
            <a:avLst/>
          </a:prstGeom>
        </p:spPr>
      </p:pic>
    </p:spTree>
    <p:extLst>
      <p:ext uri="{BB962C8B-B14F-4D97-AF65-F5344CB8AC3E}">
        <p14:creationId xmlns:p14="http://schemas.microsoft.com/office/powerpoint/2010/main" val="2176922018"/>
      </p:ext>
    </p:extLst>
  </p:cSld>
  <p:clrMapOvr>
    <a:masterClrMapping/>
  </p:clrMapOvr>
  <p:transition spd="slow">
    <p:push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prstClr val="black"/>
              <a:schemeClr val="accent5">
                <a:tint val="45000"/>
                <a:satMod val="400000"/>
              </a:schemeClr>
            </a:duotone>
          </a:blip>
          <a:stretch>
            <a:fillRect/>
          </a:stretch>
        </p:blipFill>
        <p:spPr>
          <a:xfrm>
            <a:off x="10117397" y="6261802"/>
            <a:ext cx="1955326" cy="533400"/>
          </a:xfrm>
          <a:prstGeom prst="rect">
            <a:avLst/>
          </a:prstGeom>
        </p:spPr>
      </p:pic>
      <p:pic>
        <p:nvPicPr>
          <p:cNvPr id="2" name="Resim 1"/>
          <p:cNvPicPr>
            <a:picLocks noChangeAspect="1"/>
          </p:cNvPicPr>
          <p:nvPr/>
        </p:nvPicPr>
        <p:blipFill>
          <a:blip r:embed="rId3"/>
          <a:stretch>
            <a:fillRect/>
          </a:stretch>
        </p:blipFill>
        <p:spPr>
          <a:xfrm>
            <a:off x="0" y="157162"/>
            <a:ext cx="2781300" cy="1386135"/>
          </a:xfrm>
          <a:prstGeom prst="rect">
            <a:avLst/>
          </a:prstGeom>
        </p:spPr>
      </p:pic>
      <p:sp>
        <p:nvSpPr>
          <p:cNvPr id="4" name="Metin kutusu 3"/>
          <p:cNvSpPr txBox="1"/>
          <p:nvPr/>
        </p:nvSpPr>
        <p:spPr>
          <a:xfrm>
            <a:off x="1779610" y="3112957"/>
            <a:ext cx="9315450" cy="1569660"/>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chemeClr val="accent2">
                      <a:satMod val="175000"/>
                    </a:schemeClr>
                  </a:glow>
                </a:effectLst>
              </a:rPr>
              <a:t>Çocukların öğrenmesiyle ilgili tüm aktörlerin okulu iyileştirme çalışmalarında yer aldığı “Okul Gelişim Modeli” kurulacaktır.</a:t>
            </a:r>
            <a:endParaRPr lang="tr-TR" sz="3200" dirty="0">
              <a:ln>
                <a:solidFill>
                  <a:schemeClr val="bg1"/>
                </a:solidFill>
              </a:ln>
              <a:solidFill>
                <a:schemeClr val="bg1"/>
              </a:solidFill>
              <a:effectLst>
                <a:glow rad="228600">
                  <a:schemeClr val="accent2">
                    <a:satMod val="175000"/>
                  </a:schemeClr>
                </a:glow>
              </a:effectLst>
            </a:endParaRPr>
          </a:p>
        </p:txBody>
      </p:sp>
      <p:sp>
        <p:nvSpPr>
          <p:cNvPr id="5" name="Metin kutusu 4"/>
          <p:cNvSpPr txBox="1"/>
          <p:nvPr/>
        </p:nvSpPr>
        <p:spPr>
          <a:xfrm>
            <a:off x="1877917" y="3112957"/>
            <a:ext cx="9315450" cy="1569660"/>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chemeClr val="accent2">
                      <a:satMod val="175000"/>
                    </a:schemeClr>
                  </a:glow>
                </a:effectLst>
              </a:rPr>
              <a:t>Öğrenmenin geliştirilmesine ilişkin karar alma süreçlerinde kullanılacak Öğrenme Analitiği Platformu yapılandırılacaktır.</a:t>
            </a:r>
            <a:endParaRPr lang="tr-TR" sz="3200" dirty="0">
              <a:ln>
                <a:solidFill>
                  <a:schemeClr val="bg1"/>
                </a:solidFill>
              </a:ln>
              <a:solidFill>
                <a:schemeClr val="bg1"/>
              </a:solidFill>
              <a:effectLst>
                <a:glow rad="228600">
                  <a:schemeClr val="accent2">
                    <a:satMod val="175000"/>
                  </a:schemeClr>
                </a:glow>
              </a:effectLst>
            </a:endParaRPr>
          </a:p>
        </p:txBody>
      </p:sp>
      <p:sp>
        <p:nvSpPr>
          <p:cNvPr id="7" name="Metin kutusu 6"/>
          <p:cNvSpPr txBox="1"/>
          <p:nvPr/>
        </p:nvSpPr>
        <p:spPr>
          <a:xfrm>
            <a:off x="1779610" y="3112957"/>
            <a:ext cx="9315450" cy="1569660"/>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chemeClr val="accent2">
                      <a:satMod val="175000"/>
                    </a:schemeClr>
                  </a:glow>
                </a:effectLst>
              </a:rPr>
              <a:t>Öğretmen, aile, okul yöneticisi ve eğitim yöneticisi tarafından kullanılan veri tabanları sadeleştirilerek bütünleştirilecektir.</a:t>
            </a:r>
            <a:endParaRPr lang="tr-TR" sz="3200" dirty="0">
              <a:ln>
                <a:solidFill>
                  <a:schemeClr val="bg1"/>
                </a:solidFill>
              </a:ln>
              <a:solidFill>
                <a:schemeClr val="bg1"/>
              </a:solidFill>
              <a:effectLst>
                <a:glow rad="228600">
                  <a:schemeClr val="accent2">
                    <a:satMod val="175000"/>
                  </a:schemeClr>
                </a:glow>
              </a:effectLst>
            </a:endParaRPr>
          </a:p>
        </p:txBody>
      </p:sp>
      <p:sp>
        <p:nvSpPr>
          <p:cNvPr id="8" name="Metin kutusu 7"/>
          <p:cNvSpPr txBox="1"/>
          <p:nvPr/>
        </p:nvSpPr>
        <p:spPr>
          <a:xfrm>
            <a:off x="1976223" y="3112957"/>
            <a:ext cx="9315450" cy="1569660"/>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chemeClr val="accent2">
                      <a:satMod val="175000"/>
                    </a:schemeClr>
                  </a:glow>
                </a:effectLst>
              </a:rPr>
              <a:t>Veriye dayalı yönetimle öğretmenlerimiz, okul ve eğitim yöneticilerimiz üzerindeki bürokratik iş yükü azaltılacaktır.</a:t>
            </a:r>
            <a:endParaRPr lang="tr-TR" sz="3200" dirty="0">
              <a:ln>
                <a:solidFill>
                  <a:schemeClr val="bg1"/>
                </a:solidFill>
              </a:ln>
              <a:solidFill>
                <a:schemeClr val="bg1"/>
              </a:solidFill>
              <a:effectLst>
                <a:glow rad="228600">
                  <a:schemeClr val="accent2">
                    <a:satMod val="175000"/>
                  </a:schemeClr>
                </a:glow>
              </a:effectLst>
            </a:endParaRPr>
          </a:p>
        </p:txBody>
      </p:sp>
    </p:spTree>
    <p:extLst>
      <p:ext uri="{BB962C8B-B14F-4D97-AF65-F5344CB8AC3E}">
        <p14:creationId xmlns:p14="http://schemas.microsoft.com/office/powerpoint/2010/main" val="272818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1+#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2" presetClass="entr" presetSubtype="8" fill="hold" nodeType="after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par>
                          <p:cTn id="13" fill="hold">
                            <p:stCondLst>
                              <p:cond delay="1250"/>
                            </p:stCondLst>
                            <p:childTnLst>
                              <p:par>
                                <p:cTn id="14" presetID="22" presetClass="entr" presetSubtype="8" fill="hold" grpId="0" nodeType="afterEffect">
                                  <p:stCondLst>
                                    <p:cond delay="250"/>
                                  </p:stCondLst>
                                  <p:iterate type="lt">
                                    <p:tmPct val="10000"/>
                                  </p:iterate>
                                  <p:childTnLst>
                                    <p:set>
                                      <p:cBhvr>
                                        <p:cTn id="15" dur="1" fill="hold">
                                          <p:stCondLst>
                                            <p:cond delay="0"/>
                                          </p:stCondLst>
                                        </p:cTn>
                                        <p:tgtEl>
                                          <p:spTgt spid="4"/>
                                        </p:tgtEl>
                                        <p:attrNameLst>
                                          <p:attrName>style.visibility</p:attrName>
                                        </p:attrNameLst>
                                      </p:cBhvr>
                                      <p:to>
                                        <p:strVal val="visible"/>
                                      </p:to>
                                    </p:set>
                                    <p:animEffect transition="in" filter="wipe(left)">
                                      <p:cBhvr>
                                        <p:cTn id="16" dur="2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iterate type="lt">
                                    <p:tmAbs val="0"/>
                                  </p:iterate>
                                  <p:childTnLst>
                                    <p:set>
                                      <p:cBhvr>
                                        <p:cTn id="20" dur="1" fill="hold">
                                          <p:stCondLst>
                                            <p:cond delay="0"/>
                                          </p:stCondLst>
                                        </p:cTn>
                                        <p:tgtEl>
                                          <p:spTgt spid="4"/>
                                        </p:tgtEl>
                                        <p:attrNameLst>
                                          <p:attrName>style.visibility</p:attrName>
                                        </p:attrNameLst>
                                      </p:cBhvr>
                                      <p:to>
                                        <p:strVal val="hidden"/>
                                      </p:to>
                                    </p:set>
                                  </p:childTnLst>
                                </p:cTn>
                              </p:par>
                            </p:childTnLst>
                          </p:cTn>
                        </p:par>
                        <p:par>
                          <p:cTn id="21" fill="hold">
                            <p:stCondLst>
                              <p:cond delay="0"/>
                            </p:stCondLst>
                            <p:childTnLst>
                              <p:par>
                                <p:cTn id="22" presetID="22" presetClass="entr" presetSubtype="8" fill="hold" grpId="0" nodeType="afterEffect">
                                  <p:stCondLst>
                                    <p:cond delay="250"/>
                                  </p:stCondLst>
                                  <p:iterate type="lt">
                                    <p:tmPct val="10000"/>
                                  </p:iterate>
                                  <p:childTnLst>
                                    <p:set>
                                      <p:cBhvr>
                                        <p:cTn id="23" dur="1" fill="hold">
                                          <p:stCondLst>
                                            <p:cond delay="0"/>
                                          </p:stCondLst>
                                        </p:cTn>
                                        <p:tgtEl>
                                          <p:spTgt spid="5"/>
                                        </p:tgtEl>
                                        <p:attrNameLst>
                                          <p:attrName>style.visibility</p:attrName>
                                        </p:attrNameLst>
                                      </p:cBhvr>
                                      <p:to>
                                        <p:strVal val="visible"/>
                                      </p:to>
                                    </p:set>
                                    <p:animEffect transition="in" filter="wipe(left)">
                                      <p:cBhvr>
                                        <p:cTn id="24" dur="25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iterate type="lt">
                                    <p:tmAbs val="0"/>
                                  </p:iterate>
                                  <p:childTnLst>
                                    <p:set>
                                      <p:cBhvr>
                                        <p:cTn id="28" dur="1" fill="hold">
                                          <p:stCondLst>
                                            <p:cond delay="0"/>
                                          </p:stCondLst>
                                        </p:cTn>
                                        <p:tgtEl>
                                          <p:spTgt spid="5"/>
                                        </p:tgtEl>
                                        <p:attrNameLst>
                                          <p:attrName>style.visibility</p:attrName>
                                        </p:attrNameLst>
                                      </p:cBhvr>
                                      <p:to>
                                        <p:strVal val="hidden"/>
                                      </p:to>
                                    </p:set>
                                  </p:childTnLst>
                                </p:cTn>
                              </p:par>
                            </p:childTnLst>
                          </p:cTn>
                        </p:par>
                        <p:par>
                          <p:cTn id="29" fill="hold">
                            <p:stCondLst>
                              <p:cond delay="0"/>
                            </p:stCondLst>
                            <p:childTnLst>
                              <p:par>
                                <p:cTn id="30" presetID="22" presetClass="entr" presetSubtype="8" fill="hold" grpId="0" nodeType="afterEffect">
                                  <p:stCondLst>
                                    <p:cond delay="250"/>
                                  </p:stCondLst>
                                  <p:iterate type="lt">
                                    <p:tmPct val="10000"/>
                                  </p:iterate>
                                  <p:childTnLst>
                                    <p:set>
                                      <p:cBhvr>
                                        <p:cTn id="31" dur="1" fill="hold">
                                          <p:stCondLst>
                                            <p:cond delay="0"/>
                                          </p:stCondLst>
                                        </p:cTn>
                                        <p:tgtEl>
                                          <p:spTgt spid="7"/>
                                        </p:tgtEl>
                                        <p:attrNameLst>
                                          <p:attrName>style.visibility</p:attrName>
                                        </p:attrNameLst>
                                      </p:cBhvr>
                                      <p:to>
                                        <p:strVal val="visible"/>
                                      </p:to>
                                    </p:set>
                                    <p:animEffect transition="in" filter="wipe(left)">
                                      <p:cBhvr>
                                        <p:cTn id="32" dur="25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iterate type="lt">
                                    <p:tmAbs val="0"/>
                                  </p:iterate>
                                  <p:childTnLst>
                                    <p:set>
                                      <p:cBhvr>
                                        <p:cTn id="36" dur="1" fill="hold">
                                          <p:stCondLst>
                                            <p:cond delay="0"/>
                                          </p:stCondLst>
                                        </p:cTn>
                                        <p:tgtEl>
                                          <p:spTgt spid="7"/>
                                        </p:tgtEl>
                                        <p:attrNameLst>
                                          <p:attrName>style.visibility</p:attrName>
                                        </p:attrNameLst>
                                      </p:cBhvr>
                                      <p:to>
                                        <p:strVal val="hidden"/>
                                      </p:to>
                                    </p:set>
                                  </p:childTnLst>
                                </p:cTn>
                              </p:par>
                            </p:childTnLst>
                          </p:cTn>
                        </p:par>
                        <p:par>
                          <p:cTn id="37" fill="hold">
                            <p:stCondLst>
                              <p:cond delay="0"/>
                            </p:stCondLst>
                            <p:childTnLst>
                              <p:par>
                                <p:cTn id="38" presetID="22" presetClass="entr" presetSubtype="8" fill="hold" grpId="0" nodeType="afterEffect">
                                  <p:stCondLst>
                                    <p:cond delay="250"/>
                                  </p:stCondLst>
                                  <p:iterate type="lt">
                                    <p:tmPct val="10000"/>
                                  </p:iterate>
                                  <p:childTnLst>
                                    <p:set>
                                      <p:cBhvr>
                                        <p:cTn id="39" dur="1" fill="hold">
                                          <p:stCondLst>
                                            <p:cond delay="0"/>
                                          </p:stCondLst>
                                        </p:cTn>
                                        <p:tgtEl>
                                          <p:spTgt spid="8"/>
                                        </p:tgtEl>
                                        <p:attrNameLst>
                                          <p:attrName>style.visibility</p:attrName>
                                        </p:attrNameLst>
                                      </p:cBhvr>
                                      <p:to>
                                        <p:strVal val="visible"/>
                                      </p:to>
                                    </p:set>
                                    <p:animEffect transition="in" filter="wipe(left)">
                                      <p:cBhvr>
                                        <p:cTn id="40"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7" grpId="0"/>
      <p:bldP spid="7" grpId="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0" y="4114800"/>
            <a:ext cx="12192000" cy="27432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0" y="2743200"/>
            <a:ext cx="12192000" cy="27432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0" y="0"/>
            <a:ext cx="12192000" cy="27432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2570909" y="-10926"/>
            <a:ext cx="6868926" cy="6868926"/>
          </a:xfrm>
          <a:prstGeom prst="rect">
            <a:avLst/>
          </a:prstGeom>
        </p:spPr>
      </p:pic>
    </p:spTree>
    <p:extLst>
      <p:ext uri="{BB962C8B-B14F-4D97-AF65-F5344CB8AC3E}">
        <p14:creationId xmlns:p14="http://schemas.microsoft.com/office/powerpoint/2010/main" val="21915509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prstClr val="black"/>
              <a:schemeClr val="accent5">
                <a:tint val="45000"/>
                <a:satMod val="400000"/>
              </a:schemeClr>
            </a:duotone>
          </a:blip>
          <a:stretch>
            <a:fillRect/>
          </a:stretch>
        </p:blipFill>
        <p:spPr>
          <a:xfrm>
            <a:off x="10314010" y="6287638"/>
            <a:ext cx="1955326" cy="533400"/>
          </a:xfrm>
          <a:prstGeom prst="rect">
            <a:avLst/>
          </a:prstGeom>
        </p:spPr>
      </p:pic>
      <p:pic>
        <p:nvPicPr>
          <p:cNvPr id="2" name="Resim 1"/>
          <p:cNvPicPr>
            <a:picLocks noChangeAspect="1"/>
          </p:cNvPicPr>
          <p:nvPr/>
        </p:nvPicPr>
        <p:blipFill>
          <a:blip r:embed="rId3"/>
          <a:stretch>
            <a:fillRect/>
          </a:stretch>
        </p:blipFill>
        <p:spPr>
          <a:xfrm>
            <a:off x="8181975" y="0"/>
            <a:ext cx="3479243" cy="1038225"/>
          </a:xfrm>
          <a:prstGeom prst="rect">
            <a:avLst/>
          </a:prstGeom>
        </p:spPr>
      </p:pic>
      <p:sp>
        <p:nvSpPr>
          <p:cNvPr id="4" name="Metin kutusu 3"/>
          <p:cNvSpPr txBox="1"/>
          <p:nvPr/>
        </p:nvSpPr>
        <p:spPr>
          <a:xfrm>
            <a:off x="814173" y="1626648"/>
            <a:ext cx="9315450" cy="1569660"/>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chemeClr val="tx1">
                      <a:alpha val="40000"/>
                    </a:schemeClr>
                  </a:glow>
                </a:effectLst>
              </a:rPr>
              <a:t>Çocuklarımızın her ders ve düzeyde yeterliliklerinin belirlenmesi, izlenmesi ve desteklenmesi için “Yeterlilik Temelli Değerlendirme Sitemi” kurulacaktır.</a:t>
            </a:r>
            <a:endParaRPr lang="tr-TR" sz="3200" dirty="0">
              <a:ln>
                <a:solidFill>
                  <a:schemeClr val="bg1"/>
                </a:solidFill>
              </a:ln>
              <a:solidFill>
                <a:schemeClr val="bg1"/>
              </a:solidFill>
              <a:effectLst>
                <a:glow rad="228600">
                  <a:schemeClr val="tx1">
                    <a:alpha val="40000"/>
                  </a:schemeClr>
                </a:glow>
              </a:effectLst>
            </a:endParaRPr>
          </a:p>
        </p:txBody>
      </p:sp>
      <p:sp>
        <p:nvSpPr>
          <p:cNvPr id="5" name="Metin kutusu 4"/>
          <p:cNvSpPr txBox="1"/>
          <p:nvPr/>
        </p:nvSpPr>
        <p:spPr>
          <a:xfrm>
            <a:off x="814173" y="3282219"/>
            <a:ext cx="9315450" cy="2062103"/>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chemeClr val="tx1">
                      <a:alpha val="40000"/>
                    </a:schemeClr>
                  </a:glow>
                </a:effectLst>
              </a:rPr>
              <a:t>Erken çocukluktan lise mezuniyetine kadar çocuklarımızın izlenmesi, değerlendirilmesi, geliştirilmesi ve yönlendirilmesi amacıyla her çocuk için bir  e-</a:t>
            </a:r>
            <a:r>
              <a:rPr lang="tr-TR" sz="3200" dirty="0" err="1" smtClean="0">
                <a:ln>
                  <a:solidFill>
                    <a:schemeClr val="bg1"/>
                  </a:solidFill>
                </a:ln>
                <a:solidFill>
                  <a:schemeClr val="bg1"/>
                </a:solidFill>
                <a:effectLst>
                  <a:glow rad="228600">
                    <a:schemeClr val="tx1">
                      <a:alpha val="40000"/>
                    </a:schemeClr>
                  </a:glow>
                </a:effectLst>
              </a:rPr>
              <a:t>portfolyo</a:t>
            </a:r>
            <a:r>
              <a:rPr lang="tr-TR" sz="3200" dirty="0" smtClean="0">
                <a:ln>
                  <a:solidFill>
                    <a:schemeClr val="bg1"/>
                  </a:solidFill>
                </a:ln>
                <a:solidFill>
                  <a:schemeClr val="bg1"/>
                </a:solidFill>
                <a:effectLst>
                  <a:glow rad="228600">
                    <a:schemeClr val="tx1">
                      <a:alpha val="40000"/>
                    </a:schemeClr>
                  </a:glow>
                </a:effectLst>
              </a:rPr>
              <a:t>  oluşturulacaktır.</a:t>
            </a:r>
            <a:endParaRPr lang="tr-TR" sz="3200" dirty="0">
              <a:ln>
                <a:solidFill>
                  <a:schemeClr val="bg1"/>
                </a:solidFill>
              </a:ln>
              <a:solidFill>
                <a:schemeClr val="bg1"/>
              </a:solidFill>
              <a:effectLst>
                <a:glow rad="228600">
                  <a:schemeClr val="tx1">
                    <a:alpha val="40000"/>
                  </a:schemeClr>
                </a:glow>
              </a:effectLst>
            </a:endParaRPr>
          </a:p>
        </p:txBody>
      </p:sp>
      <p:sp>
        <p:nvSpPr>
          <p:cNvPr id="7" name="Metin kutusu 6"/>
          <p:cNvSpPr txBox="1"/>
          <p:nvPr/>
        </p:nvSpPr>
        <p:spPr>
          <a:xfrm>
            <a:off x="814173" y="1081742"/>
            <a:ext cx="9315450" cy="2554545"/>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chemeClr val="tx1">
                      <a:alpha val="40000"/>
                    </a:schemeClr>
                  </a:glow>
                </a:effectLst>
              </a:rPr>
              <a:t>Belirlenecek olan sınıf düzeylerinde sistemin ve alınan kararların işleyişini öğrencilerin akademik çıktıları üzerinden görmek amacıyla herhangi bir </a:t>
            </a:r>
            <a:r>
              <a:rPr lang="tr-TR" sz="3200" dirty="0" err="1" smtClean="0">
                <a:ln>
                  <a:solidFill>
                    <a:schemeClr val="bg1"/>
                  </a:solidFill>
                </a:ln>
                <a:solidFill>
                  <a:schemeClr val="bg1"/>
                </a:solidFill>
                <a:effectLst>
                  <a:glow rad="228600">
                    <a:schemeClr val="tx1">
                      <a:alpha val="40000"/>
                    </a:schemeClr>
                  </a:glow>
                </a:effectLst>
              </a:rPr>
              <a:t>notlandırma</a:t>
            </a:r>
            <a:r>
              <a:rPr lang="tr-TR" sz="3200" dirty="0" smtClean="0">
                <a:ln>
                  <a:solidFill>
                    <a:schemeClr val="bg1"/>
                  </a:solidFill>
                </a:ln>
                <a:solidFill>
                  <a:schemeClr val="bg1"/>
                </a:solidFill>
                <a:effectLst>
                  <a:glow rad="228600">
                    <a:schemeClr val="tx1">
                      <a:alpha val="40000"/>
                    </a:schemeClr>
                  </a:glow>
                </a:effectLst>
              </a:rPr>
              <a:t> olmaksızın “Öğrenci Başarı İzleme Araştırması” yapılacaktır.</a:t>
            </a:r>
            <a:endParaRPr lang="tr-TR" sz="3200" dirty="0">
              <a:ln>
                <a:solidFill>
                  <a:schemeClr val="bg1"/>
                </a:solidFill>
              </a:ln>
              <a:solidFill>
                <a:schemeClr val="bg1"/>
              </a:solidFill>
              <a:effectLst>
                <a:glow rad="228600">
                  <a:schemeClr val="tx1">
                    <a:alpha val="40000"/>
                  </a:schemeClr>
                </a:glow>
              </a:effectLst>
            </a:endParaRPr>
          </a:p>
        </p:txBody>
      </p:sp>
      <p:sp>
        <p:nvSpPr>
          <p:cNvPr id="8" name="Metin kutusu 7"/>
          <p:cNvSpPr txBox="1"/>
          <p:nvPr/>
        </p:nvSpPr>
        <p:spPr>
          <a:xfrm>
            <a:off x="814173" y="3528440"/>
            <a:ext cx="9315450" cy="1569660"/>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chemeClr val="tx1">
                      <a:alpha val="40000"/>
                    </a:schemeClr>
                  </a:glow>
                </a:effectLst>
              </a:rPr>
              <a:t>Okul ve öğrenme ekosistemindeki iyileşmeler doğrultusunda sınavla öğrenci alan okullar kademeli olarak azaltılacaktır.</a:t>
            </a:r>
            <a:endParaRPr lang="tr-TR" sz="3200" dirty="0">
              <a:ln>
                <a:solidFill>
                  <a:schemeClr val="bg1"/>
                </a:solidFill>
              </a:ln>
              <a:solidFill>
                <a:schemeClr val="bg1"/>
              </a:solidFill>
              <a:effectLst>
                <a:glow rad="228600">
                  <a:schemeClr val="tx1">
                    <a:alpha val="40000"/>
                  </a:schemeClr>
                </a:glow>
              </a:effectLst>
            </a:endParaRPr>
          </a:p>
        </p:txBody>
      </p:sp>
      <p:sp>
        <p:nvSpPr>
          <p:cNvPr id="9" name="Metin kutusu 8"/>
          <p:cNvSpPr txBox="1"/>
          <p:nvPr/>
        </p:nvSpPr>
        <p:spPr>
          <a:xfrm>
            <a:off x="814173" y="5251916"/>
            <a:ext cx="9315450" cy="1077218"/>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chemeClr val="tx1">
                      <a:alpha val="40000"/>
                    </a:schemeClr>
                  </a:glow>
                </a:effectLst>
              </a:rPr>
              <a:t>Eğitim kalitesinin artırılması için ölçme ve değerlendirme yöntemleri etkinleştirilecek.</a:t>
            </a:r>
            <a:endParaRPr lang="tr-TR" sz="3200" dirty="0">
              <a:ln>
                <a:solidFill>
                  <a:schemeClr val="bg1"/>
                </a:solidFill>
              </a:ln>
              <a:solidFill>
                <a:schemeClr val="bg1"/>
              </a:solidFill>
              <a:effectLst>
                <a:glow rad="228600">
                  <a:schemeClr val="tx1">
                    <a:alpha val="40000"/>
                  </a:schemeClr>
                </a:glow>
              </a:effectLst>
            </a:endParaRPr>
          </a:p>
        </p:txBody>
      </p:sp>
      <p:sp>
        <p:nvSpPr>
          <p:cNvPr id="10" name="Metin kutusu 9"/>
          <p:cNvSpPr txBox="1"/>
          <p:nvPr/>
        </p:nvSpPr>
        <p:spPr>
          <a:xfrm>
            <a:off x="814173" y="1576834"/>
            <a:ext cx="9834777" cy="1077218"/>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chemeClr val="tx1">
                      <a:alpha val="40000"/>
                    </a:schemeClr>
                  </a:glow>
                </a:effectLst>
              </a:rPr>
              <a:t>Öğrencilerin sosyal, kültürel ve sportif etkinlikleri izlenecek.</a:t>
            </a:r>
            <a:endParaRPr lang="tr-TR" sz="3200" dirty="0">
              <a:ln>
                <a:solidFill>
                  <a:schemeClr val="bg1"/>
                </a:solidFill>
              </a:ln>
              <a:solidFill>
                <a:schemeClr val="bg1"/>
              </a:solidFill>
              <a:effectLst>
                <a:glow rad="228600">
                  <a:schemeClr val="tx1">
                    <a:alpha val="40000"/>
                  </a:schemeClr>
                </a:glow>
              </a:effectLst>
            </a:endParaRPr>
          </a:p>
        </p:txBody>
      </p:sp>
      <p:sp>
        <p:nvSpPr>
          <p:cNvPr id="11" name="Metin kutusu 10"/>
          <p:cNvSpPr txBox="1"/>
          <p:nvPr/>
        </p:nvSpPr>
        <p:spPr>
          <a:xfrm>
            <a:off x="814172" y="2967893"/>
            <a:ext cx="9834777" cy="1077218"/>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chemeClr val="tx1">
                      <a:alpha val="40000"/>
                    </a:schemeClr>
                  </a:glow>
                </a:effectLst>
              </a:rPr>
              <a:t>Kademeler arası geçiş sınavlarının eğitim sistemi üzerindeki baskısı azaltılacak.</a:t>
            </a:r>
            <a:endParaRPr lang="tr-TR" sz="3200" dirty="0">
              <a:ln>
                <a:solidFill>
                  <a:schemeClr val="bg1"/>
                </a:solidFill>
              </a:ln>
              <a:solidFill>
                <a:schemeClr val="bg1"/>
              </a:solidFill>
              <a:effectLst>
                <a:glow rad="228600">
                  <a:schemeClr val="tx1">
                    <a:alpha val="40000"/>
                  </a:schemeClr>
                </a:glow>
              </a:effectLst>
            </a:endParaRPr>
          </a:p>
        </p:txBody>
      </p:sp>
      <p:sp>
        <p:nvSpPr>
          <p:cNvPr id="12" name="Metin kutusu 11"/>
          <p:cNvSpPr txBox="1"/>
          <p:nvPr/>
        </p:nvSpPr>
        <p:spPr>
          <a:xfrm>
            <a:off x="814171" y="4713343"/>
            <a:ext cx="9834777" cy="584775"/>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chemeClr val="tx1">
                      <a:alpha val="40000"/>
                    </a:schemeClr>
                  </a:glow>
                </a:effectLst>
              </a:rPr>
              <a:t>Yeterlik temelli ölçme değerlendirme yapılacak.</a:t>
            </a:r>
            <a:endParaRPr lang="tr-TR" sz="3200" dirty="0">
              <a:ln>
                <a:solidFill>
                  <a:schemeClr val="bg1"/>
                </a:solidFill>
              </a:ln>
              <a:solidFill>
                <a:schemeClr val="bg1"/>
              </a:solidFill>
              <a:effectLst>
                <a:glow rad="228600">
                  <a:schemeClr val="tx1">
                    <a:alpha val="40000"/>
                  </a:schemeClr>
                </a:glow>
              </a:effectLst>
            </a:endParaRPr>
          </a:p>
        </p:txBody>
      </p:sp>
    </p:spTree>
    <p:extLst>
      <p:ext uri="{BB962C8B-B14F-4D97-AF65-F5344CB8AC3E}">
        <p14:creationId xmlns:p14="http://schemas.microsoft.com/office/powerpoint/2010/main" val="25681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1+#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ppt_x"/>
                                          </p:val>
                                        </p:tav>
                                        <p:tav tm="100000">
                                          <p:val>
                                            <p:strVal val="#ppt_x"/>
                                          </p:val>
                                        </p:tav>
                                      </p:tavLst>
                                    </p:anim>
                                    <p:anim calcmode="lin" valueType="num">
                                      <p:cBhvr additive="base">
                                        <p:cTn id="13" dur="75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1250"/>
                            </p:stCondLst>
                            <p:childTnLst>
                              <p:par>
                                <p:cTn id="15" presetID="22" presetClass="entr" presetSubtype="8" fill="hold" grpId="0" nodeType="afterEffect">
                                  <p:stCondLst>
                                    <p:cond delay="250"/>
                                  </p:stCondLst>
                                  <p:iterate type="lt">
                                    <p:tmPct val="10000"/>
                                  </p:iterate>
                                  <p:childTnLst>
                                    <p:set>
                                      <p:cBhvr>
                                        <p:cTn id="16" dur="1" fill="hold">
                                          <p:stCondLst>
                                            <p:cond delay="0"/>
                                          </p:stCondLst>
                                        </p:cTn>
                                        <p:tgtEl>
                                          <p:spTgt spid="4"/>
                                        </p:tgtEl>
                                        <p:attrNameLst>
                                          <p:attrName>style.visibility</p:attrName>
                                        </p:attrNameLst>
                                      </p:cBhvr>
                                      <p:to>
                                        <p:strVal val="visible"/>
                                      </p:to>
                                    </p:set>
                                    <p:animEffect transition="in" filter="wipe(left)">
                                      <p:cBhvr>
                                        <p:cTn id="17" dur="25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Effect transition="in" filter="wipe(left)">
                                      <p:cBhvr>
                                        <p:cTn id="22" dur="25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1" nodeType="clickEffect">
                                  <p:stCondLst>
                                    <p:cond delay="0"/>
                                  </p:stCondLst>
                                  <p:iterate type="lt">
                                    <p:tmPct val="0"/>
                                  </p:iterate>
                                  <p:childTnLst>
                                    <p:animEffect transition="out" filter="wipe(left)">
                                      <p:cBhvr>
                                        <p:cTn id="26" dur="1000"/>
                                        <p:tgtEl>
                                          <p:spTgt spid="4"/>
                                        </p:tgtEl>
                                      </p:cBhvr>
                                    </p:animEffect>
                                    <p:set>
                                      <p:cBhvr>
                                        <p:cTn id="27" dur="1" fill="hold">
                                          <p:stCondLst>
                                            <p:cond delay="999"/>
                                          </p:stCondLst>
                                        </p:cTn>
                                        <p:tgtEl>
                                          <p:spTgt spid="4"/>
                                        </p:tgtEl>
                                        <p:attrNameLst>
                                          <p:attrName>style.visibility</p:attrName>
                                        </p:attrNameLst>
                                      </p:cBhvr>
                                      <p:to>
                                        <p:strVal val="hidden"/>
                                      </p:to>
                                    </p:set>
                                  </p:childTnLst>
                                </p:cTn>
                              </p:par>
                              <p:par>
                                <p:cTn id="28" presetID="22" presetClass="exit" presetSubtype="8" fill="hold" grpId="1" nodeType="withEffect">
                                  <p:stCondLst>
                                    <p:cond delay="0"/>
                                  </p:stCondLst>
                                  <p:iterate type="lt">
                                    <p:tmPct val="0"/>
                                  </p:iterate>
                                  <p:childTnLst>
                                    <p:animEffect transition="out" filter="wipe(left)">
                                      <p:cBhvr>
                                        <p:cTn id="29" dur="1000"/>
                                        <p:tgtEl>
                                          <p:spTgt spid="5"/>
                                        </p:tgtEl>
                                      </p:cBhvr>
                                    </p:animEffect>
                                    <p:set>
                                      <p:cBhvr>
                                        <p:cTn id="30" dur="1" fill="hold">
                                          <p:stCondLst>
                                            <p:cond delay="999"/>
                                          </p:stCondLst>
                                        </p:cTn>
                                        <p:tgtEl>
                                          <p:spTgt spid="5"/>
                                        </p:tgtEl>
                                        <p:attrNameLst>
                                          <p:attrName>style.visibility</p:attrName>
                                        </p:attrNameLst>
                                      </p:cBhvr>
                                      <p:to>
                                        <p:strVal val="hidden"/>
                                      </p:to>
                                    </p:set>
                                  </p:childTnLst>
                                </p:cTn>
                              </p:par>
                              <p:par>
                                <p:cTn id="31" presetID="22" presetClass="entr" presetSubtype="8" fill="hold" grpId="0" nodeType="withEffect">
                                  <p:stCondLst>
                                    <p:cond delay="500"/>
                                  </p:stCondLst>
                                  <p:iterate type="lt">
                                    <p:tmPct val="10000"/>
                                  </p:iterate>
                                  <p:childTnLst>
                                    <p:set>
                                      <p:cBhvr>
                                        <p:cTn id="32" dur="1" fill="hold">
                                          <p:stCondLst>
                                            <p:cond delay="0"/>
                                          </p:stCondLst>
                                        </p:cTn>
                                        <p:tgtEl>
                                          <p:spTgt spid="7"/>
                                        </p:tgtEl>
                                        <p:attrNameLst>
                                          <p:attrName>style.visibility</p:attrName>
                                        </p:attrNameLst>
                                      </p:cBhvr>
                                      <p:to>
                                        <p:strVal val="visible"/>
                                      </p:to>
                                    </p:set>
                                    <p:animEffect transition="in" filter="wipe(left)">
                                      <p:cBhvr>
                                        <p:cTn id="33" dur="25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lt">
                                    <p:tmPct val="10000"/>
                                  </p:iterate>
                                  <p:childTnLst>
                                    <p:set>
                                      <p:cBhvr>
                                        <p:cTn id="37" dur="1" fill="hold">
                                          <p:stCondLst>
                                            <p:cond delay="0"/>
                                          </p:stCondLst>
                                        </p:cTn>
                                        <p:tgtEl>
                                          <p:spTgt spid="8"/>
                                        </p:tgtEl>
                                        <p:attrNameLst>
                                          <p:attrName>style.visibility</p:attrName>
                                        </p:attrNameLst>
                                      </p:cBhvr>
                                      <p:to>
                                        <p:strVal val="visible"/>
                                      </p:to>
                                    </p:set>
                                    <p:animEffect transition="in" filter="wipe(left)">
                                      <p:cBhvr>
                                        <p:cTn id="38" dur="25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lt">
                                    <p:tmPct val="10000"/>
                                  </p:iterate>
                                  <p:childTnLst>
                                    <p:set>
                                      <p:cBhvr>
                                        <p:cTn id="42" dur="1" fill="hold">
                                          <p:stCondLst>
                                            <p:cond delay="0"/>
                                          </p:stCondLst>
                                        </p:cTn>
                                        <p:tgtEl>
                                          <p:spTgt spid="9"/>
                                        </p:tgtEl>
                                        <p:attrNameLst>
                                          <p:attrName>style.visibility</p:attrName>
                                        </p:attrNameLst>
                                      </p:cBhvr>
                                      <p:to>
                                        <p:strVal val="visible"/>
                                      </p:to>
                                    </p:set>
                                    <p:animEffect transition="in" filter="wipe(left)">
                                      <p:cBhvr>
                                        <p:cTn id="43" dur="25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xit" presetSubtype="2" fill="hold" grpId="1" nodeType="clickEffect">
                                  <p:stCondLst>
                                    <p:cond delay="0"/>
                                  </p:stCondLst>
                                  <p:iterate type="lt">
                                    <p:tmPct val="0"/>
                                  </p:iterate>
                                  <p:childTnLst>
                                    <p:anim calcmode="lin" valueType="num">
                                      <p:cBhvr additive="base">
                                        <p:cTn id="47" dur="1000"/>
                                        <p:tgtEl>
                                          <p:spTgt spid="7"/>
                                        </p:tgtEl>
                                        <p:attrNameLst>
                                          <p:attrName>ppt_x</p:attrName>
                                        </p:attrNameLst>
                                      </p:cBhvr>
                                      <p:tavLst>
                                        <p:tav tm="0">
                                          <p:val>
                                            <p:strVal val="ppt_x"/>
                                          </p:val>
                                        </p:tav>
                                        <p:tav tm="100000">
                                          <p:val>
                                            <p:strVal val="1+ppt_w/2"/>
                                          </p:val>
                                        </p:tav>
                                      </p:tavLst>
                                    </p:anim>
                                    <p:anim calcmode="lin" valueType="num">
                                      <p:cBhvr additive="base">
                                        <p:cTn id="48" dur="1000"/>
                                        <p:tgtEl>
                                          <p:spTgt spid="7"/>
                                        </p:tgtEl>
                                        <p:attrNameLst>
                                          <p:attrName>ppt_y</p:attrName>
                                        </p:attrNameLst>
                                      </p:cBhvr>
                                      <p:tavLst>
                                        <p:tav tm="0">
                                          <p:val>
                                            <p:strVal val="ppt_y"/>
                                          </p:val>
                                        </p:tav>
                                        <p:tav tm="100000">
                                          <p:val>
                                            <p:strVal val="ppt_y"/>
                                          </p:val>
                                        </p:tav>
                                      </p:tavLst>
                                    </p:anim>
                                    <p:set>
                                      <p:cBhvr>
                                        <p:cTn id="49" dur="1" fill="hold">
                                          <p:stCondLst>
                                            <p:cond delay="999"/>
                                          </p:stCondLst>
                                        </p:cTn>
                                        <p:tgtEl>
                                          <p:spTgt spid="7"/>
                                        </p:tgtEl>
                                        <p:attrNameLst>
                                          <p:attrName>style.visibility</p:attrName>
                                        </p:attrNameLst>
                                      </p:cBhvr>
                                      <p:to>
                                        <p:strVal val="hidden"/>
                                      </p:to>
                                    </p:set>
                                  </p:childTnLst>
                                </p:cTn>
                              </p:par>
                              <p:par>
                                <p:cTn id="50" presetID="2" presetClass="exit" presetSubtype="2" fill="hold" grpId="1" nodeType="withEffect">
                                  <p:stCondLst>
                                    <p:cond delay="0"/>
                                  </p:stCondLst>
                                  <p:iterate type="lt">
                                    <p:tmPct val="0"/>
                                  </p:iterate>
                                  <p:childTnLst>
                                    <p:anim calcmode="lin" valueType="num">
                                      <p:cBhvr additive="base">
                                        <p:cTn id="51" dur="1000"/>
                                        <p:tgtEl>
                                          <p:spTgt spid="8"/>
                                        </p:tgtEl>
                                        <p:attrNameLst>
                                          <p:attrName>ppt_x</p:attrName>
                                        </p:attrNameLst>
                                      </p:cBhvr>
                                      <p:tavLst>
                                        <p:tav tm="0">
                                          <p:val>
                                            <p:strVal val="ppt_x"/>
                                          </p:val>
                                        </p:tav>
                                        <p:tav tm="100000">
                                          <p:val>
                                            <p:strVal val="1+ppt_w/2"/>
                                          </p:val>
                                        </p:tav>
                                      </p:tavLst>
                                    </p:anim>
                                    <p:anim calcmode="lin" valueType="num">
                                      <p:cBhvr additive="base">
                                        <p:cTn id="52" dur="1000"/>
                                        <p:tgtEl>
                                          <p:spTgt spid="8"/>
                                        </p:tgtEl>
                                        <p:attrNameLst>
                                          <p:attrName>ppt_y</p:attrName>
                                        </p:attrNameLst>
                                      </p:cBhvr>
                                      <p:tavLst>
                                        <p:tav tm="0">
                                          <p:val>
                                            <p:strVal val="ppt_y"/>
                                          </p:val>
                                        </p:tav>
                                        <p:tav tm="100000">
                                          <p:val>
                                            <p:strVal val="ppt_y"/>
                                          </p:val>
                                        </p:tav>
                                      </p:tavLst>
                                    </p:anim>
                                    <p:set>
                                      <p:cBhvr>
                                        <p:cTn id="53" dur="1" fill="hold">
                                          <p:stCondLst>
                                            <p:cond delay="999"/>
                                          </p:stCondLst>
                                        </p:cTn>
                                        <p:tgtEl>
                                          <p:spTgt spid="8"/>
                                        </p:tgtEl>
                                        <p:attrNameLst>
                                          <p:attrName>style.visibility</p:attrName>
                                        </p:attrNameLst>
                                      </p:cBhvr>
                                      <p:to>
                                        <p:strVal val="hidden"/>
                                      </p:to>
                                    </p:set>
                                  </p:childTnLst>
                                </p:cTn>
                              </p:par>
                              <p:par>
                                <p:cTn id="54" presetID="2" presetClass="exit" presetSubtype="2" fill="hold" grpId="1" nodeType="withEffect">
                                  <p:stCondLst>
                                    <p:cond delay="0"/>
                                  </p:stCondLst>
                                  <p:iterate type="lt">
                                    <p:tmPct val="0"/>
                                  </p:iterate>
                                  <p:childTnLst>
                                    <p:anim calcmode="lin" valueType="num">
                                      <p:cBhvr additive="base">
                                        <p:cTn id="55" dur="1000"/>
                                        <p:tgtEl>
                                          <p:spTgt spid="9"/>
                                        </p:tgtEl>
                                        <p:attrNameLst>
                                          <p:attrName>ppt_x</p:attrName>
                                        </p:attrNameLst>
                                      </p:cBhvr>
                                      <p:tavLst>
                                        <p:tav tm="0">
                                          <p:val>
                                            <p:strVal val="ppt_x"/>
                                          </p:val>
                                        </p:tav>
                                        <p:tav tm="100000">
                                          <p:val>
                                            <p:strVal val="1+ppt_w/2"/>
                                          </p:val>
                                        </p:tav>
                                      </p:tavLst>
                                    </p:anim>
                                    <p:anim calcmode="lin" valueType="num">
                                      <p:cBhvr additive="base">
                                        <p:cTn id="56" dur="1000"/>
                                        <p:tgtEl>
                                          <p:spTgt spid="9"/>
                                        </p:tgtEl>
                                        <p:attrNameLst>
                                          <p:attrName>ppt_y</p:attrName>
                                        </p:attrNameLst>
                                      </p:cBhvr>
                                      <p:tavLst>
                                        <p:tav tm="0">
                                          <p:val>
                                            <p:strVal val="ppt_y"/>
                                          </p:val>
                                        </p:tav>
                                        <p:tav tm="100000">
                                          <p:val>
                                            <p:strVal val="ppt_y"/>
                                          </p:val>
                                        </p:tav>
                                      </p:tavLst>
                                    </p:anim>
                                    <p:set>
                                      <p:cBhvr>
                                        <p:cTn id="57" dur="1" fill="hold">
                                          <p:stCondLst>
                                            <p:cond delay="999"/>
                                          </p:stCondLst>
                                        </p:cTn>
                                        <p:tgtEl>
                                          <p:spTgt spid="9"/>
                                        </p:tgtEl>
                                        <p:attrNameLst>
                                          <p:attrName>style.visibility</p:attrName>
                                        </p:attrNameLst>
                                      </p:cBhvr>
                                      <p:to>
                                        <p:strVal val="hidden"/>
                                      </p:to>
                                    </p:set>
                                  </p:childTnLst>
                                </p:cTn>
                              </p:par>
                            </p:childTnLst>
                          </p:cTn>
                        </p:par>
                        <p:par>
                          <p:cTn id="58" fill="hold">
                            <p:stCondLst>
                              <p:cond delay="1000"/>
                            </p:stCondLst>
                            <p:childTnLst>
                              <p:par>
                                <p:cTn id="59" presetID="22" presetClass="entr" presetSubtype="8" fill="hold" grpId="0" nodeType="afterEffect">
                                  <p:stCondLst>
                                    <p:cond delay="500"/>
                                  </p:stCondLst>
                                  <p:iterate type="lt">
                                    <p:tmPct val="10000"/>
                                  </p:iterate>
                                  <p:childTnLst>
                                    <p:set>
                                      <p:cBhvr>
                                        <p:cTn id="60" dur="1" fill="hold">
                                          <p:stCondLst>
                                            <p:cond delay="0"/>
                                          </p:stCondLst>
                                        </p:cTn>
                                        <p:tgtEl>
                                          <p:spTgt spid="10"/>
                                        </p:tgtEl>
                                        <p:attrNameLst>
                                          <p:attrName>style.visibility</p:attrName>
                                        </p:attrNameLst>
                                      </p:cBhvr>
                                      <p:to>
                                        <p:strVal val="visible"/>
                                      </p:to>
                                    </p:set>
                                    <p:animEffect transition="in" filter="wipe(left)">
                                      <p:cBhvr>
                                        <p:cTn id="61" dur="25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lt">
                                    <p:tmPct val="10000"/>
                                  </p:iterate>
                                  <p:childTnLst>
                                    <p:set>
                                      <p:cBhvr>
                                        <p:cTn id="65" dur="1" fill="hold">
                                          <p:stCondLst>
                                            <p:cond delay="0"/>
                                          </p:stCondLst>
                                        </p:cTn>
                                        <p:tgtEl>
                                          <p:spTgt spid="11"/>
                                        </p:tgtEl>
                                        <p:attrNameLst>
                                          <p:attrName>style.visibility</p:attrName>
                                        </p:attrNameLst>
                                      </p:cBhvr>
                                      <p:to>
                                        <p:strVal val="visible"/>
                                      </p:to>
                                    </p:set>
                                    <p:animEffect transition="in" filter="wipe(left)">
                                      <p:cBhvr>
                                        <p:cTn id="66" dur="25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lt">
                                    <p:tmPct val="10000"/>
                                  </p:iterate>
                                  <p:childTnLst>
                                    <p:set>
                                      <p:cBhvr>
                                        <p:cTn id="70" dur="1" fill="hold">
                                          <p:stCondLst>
                                            <p:cond delay="0"/>
                                          </p:stCondLst>
                                        </p:cTn>
                                        <p:tgtEl>
                                          <p:spTgt spid="12"/>
                                        </p:tgtEl>
                                        <p:attrNameLst>
                                          <p:attrName>style.visibility</p:attrName>
                                        </p:attrNameLst>
                                      </p:cBhvr>
                                      <p:to>
                                        <p:strVal val="visible"/>
                                      </p:to>
                                    </p:set>
                                    <p:animEffect transition="in" filter="wipe(left)">
                                      <p:cBhvr>
                                        <p:cTn id="71"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7" grpId="0"/>
      <p:bldP spid="7" grpId="1"/>
      <p:bldP spid="8" grpId="0"/>
      <p:bldP spid="8" grpId="1"/>
      <p:bldP spid="9" grpId="0"/>
      <p:bldP spid="9" grpId="1"/>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0" y="2883877"/>
            <a:ext cx="12192000" cy="3974123"/>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0" y="0"/>
            <a:ext cx="12192000" cy="2883877"/>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2633809" y="0"/>
            <a:ext cx="6835102" cy="6858000"/>
          </a:xfrm>
          <a:prstGeom prst="rect">
            <a:avLst/>
          </a:prstGeom>
        </p:spPr>
      </p:pic>
    </p:spTree>
    <p:extLst>
      <p:ext uri="{BB962C8B-B14F-4D97-AF65-F5344CB8AC3E}">
        <p14:creationId xmlns:p14="http://schemas.microsoft.com/office/powerpoint/2010/main" val="927073144"/>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prstClr val="black"/>
              <a:schemeClr val="accent5">
                <a:tint val="45000"/>
                <a:satMod val="400000"/>
              </a:schemeClr>
            </a:duotone>
          </a:blip>
          <a:stretch>
            <a:fillRect/>
          </a:stretch>
        </p:blipFill>
        <p:spPr>
          <a:xfrm>
            <a:off x="10314010" y="6287638"/>
            <a:ext cx="1955326" cy="533400"/>
          </a:xfrm>
          <a:prstGeom prst="rect">
            <a:avLst/>
          </a:prstGeom>
        </p:spPr>
      </p:pic>
      <p:pic>
        <p:nvPicPr>
          <p:cNvPr id="2" name="Resim 1"/>
          <p:cNvPicPr>
            <a:picLocks noChangeAspect="1"/>
          </p:cNvPicPr>
          <p:nvPr/>
        </p:nvPicPr>
        <p:blipFill>
          <a:blip r:embed="rId3"/>
          <a:stretch>
            <a:fillRect/>
          </a:stretch>
        </p:blipFill>
        <p:spPr>
          <a:xfrm>
            <a:off x="71437" y="-187145"/>
            <a:ext cx="2595563" cy="1706382"/>
          </a:xfrm>
          <a:prstGeom prst="rect">
            <a:avLst/>
          </a:prstGeom>
        </p:spPr>
      </p:pic>
      <p:sp>
        <p:nvSpPr>
          <p:cNvPr id="4" name="Metin kutusu 3"/>
          <p:cNvSpPr txBox="1"/>
          <p:nvPr/>
        </p:nvSpPr>
        <p:spPr>
          <a:xfrm>
            <a:off x="3962400" y="-61634"/>
            <a:ext cx="7962900" cy="1569660"/>
          </a:xfrm>
          <a:prstGeom prst="rect">
            <a:avLst/>
          </a:prstGeom>
          <a:solidFill>
            <a:srgbClr val="0070C0"/>
          </a:solidFill>
          <a:ln>
            <a:solidFill>
              <a:srgbClr val="0070C0"/>
            </a:solidFill>
          </a:ln>
        </p:spPr>
        <p:txBody>
          <a:bodyPr wrap="square" rtlCol="0">
            <a:spAutoFit/>
          </a:bodyPr>
          <a:lstStyle/>
          <a:p>
            <a:r>
              <a:rPr lang="tr-TR" sz="3200" dirty="0" smtClean="0">
                <a:ln>
                  <a:solidFill>
                    <a:schemeClr val="bg1"/>
                  </a:solidFill>
                </a:ln>
                <a:solidFill>
                  <a:schemeClr val="bg1"/>
                </a:solidFill>
              </a:rPr>
              <a:t>Mesleki yeterlilikleri yüksek, başarılı öğretmenler bilgi ve deneyim artırmak için yurt dışına gönderilecektir.</a:t>
            </a:r>
            <a:endParaRPr lang="tr-TR" sz="3200" dirty="0">
              <a:ln>
                <a:solidFill>
                  <a:schemeClr val="bg1"/>
                </a:solidFill>
              </a:ln>
              <a:solidFill>
                <a:schemeClr val="bg1"/>
              </a:solidFill>
            </a:endParaRPr>
          </a:p>
        </p:txBody>
      </p:sp>
      <p:sp>
        <p:nvSpPr>
          <p:cNvPr id="5" name="Metin kutusu 4"/>
          <p:cNvSpPr txBox="1"/>
          <p:nvPr/>
        </p:nvSpPr>
        <p:spPr>
          <a:xfrm>
            <a:off x="8001000" y="1975717"/>
            <a:ext cx="4191000" cy="3539430"/>
          </a:xfrm>
          <a:prstGeom prst="rect">
            <a:avLst/>
          </a:prstGeom>
          <a:solidFill>
            <a:srgbClr val="0070C0"/>
          </a:solidFill>
          <a:ln>
            <a:solidFill>
              <a:srgbClr val="0070C0"/>
            </a:solidFill>
          </a:ln>
        </p:spPr>
        <p:txBody>
          <a:bodyPr wrap="square" rtlCol="0">
            <a:spAutoFit/>
          </a:bodyPr>
          <a:lstStyle/>
          <a:p>
            <a:r>
              <a:rPr lang="tr-TR" sz="3200" dirty="0" smtClean="0">
                <a:ln>
                  <a:solidFill>
                    <a:schemeClr val="bg1"/>
                  </a:solidFill>
                </a:ln>
                <a:solidFill>
                  <a:schemeClr val="bg1"/>
                </a:solidFill>
              </a:rPr>
              <a:t>Okul yöneticiliğine atamada yeterliliklere dayalı yazılı sınav uygulaması ve belirlenecek diğer nesnel ölçütler kullanılacaktır.</a:t>
            </a:r>
            <a:endParaRPr lang="tr-TR" sz="3200" dirty="0">
              <a:ln>
                <a:solidFill>
                  <a:schemeClr val="bg1"/>
                </a:solidFill>
              </a:ln>
              <a:solidFill>
                <a:schemeClr val="bg1"/>
              </a:solidFill>
            </a:endParaRPr>
          </a:p>
        </p:txBody>
      </p:sp>
      <p:sp>
        <p:nvSpPr>
          <p:cNvPr id="7" name="Metin kutusu 6"/>
          <p:cNvSpPr txBox="1"/>
          <p:nvPr/>
        </p:nvSpPr>
        <p:spPr>
          <a:xfrm>
            <a:off x="-57150" y="2451967"/>
            <a:ext cx="7085464" cy="1569660"/>
          </a:xfrm>
          <a:prstGeom prst="rect">
            <a:avLst/>
          </a:prstGeom>
          <a:solidFill>
            <a:srgbClr val="0070C0"/>
          </a:solidFill>
          <a:ln>
            <a:solidFill>
              <a:srgbClr val="0070C0"/>
            </a:solidFill>
          </a:ln>
        </p:spPr>
        <p:txBody>
          <a:bodyPr wrap="square" rtlCol="0">
            <a:spAutoFit/>
          </a:bodyPr>
          <a:lstStyle/>
          <a:p>
            <a:r>
              <a:rPr lang="tr-TR" sz="3200" dirty="0" smtClean="0">
                <a:ln>
                  <a:solidFill>
                    <a:schemeClr val="bg1"/>
                  </a:solidFill>
                </a:ln>
                <a:solidFill>
                  <a:schemeClr val="bg1"/>
                </a:solidFill>
              </a:rPr>
              <a:t>Sertifikaya dayalı pedagojik formasyon yerine lisansüstü düzeyde “Öğretmenlik Mesleği Uzmanlık Programı” açılacaktır.</a:t>
            </a:r>
            <a:endParaRPr lang="tr-TR" sz="3200" dirty="0">
              <a:ln>
                <a:solidFill>
                  <a:schemeClr val="bg1"/>
                </a:solidFill>
              </a:ln>
              <a:solidFill>
                <a:schemeClr val="bg1"/>
              </a:solidFill>
            </a:endParaRPr>
          </a:p>
        </p:txBody>
      </p:sp>
      <p:sp>
        <p:nvSpPr>
          <p:cNvPr id="8" name="Metin kutusu 7"/>
          <p:cNvSpPr txBox="1"/>
          <p:nvPr/>
        </p:nvSpPr>
        <p:spPr>
          <a:xfrm>
            <a:off x="114300" y="4853047"/>
            <a:ext cx="7791450" cy="2062103"/>
          </a:xfrm>
          <a:prstGeom prst="rect">
            <a:avLst/>
          </a:prstGeom>
          <a:solidFill>
            <a:srgbClr val="0070C0"/>
          </a:solidFill>
          <a:ln>
            <a:solidFill>
              <a:srgbClr val="0070C0"/>
            </a:solidFill>
          </a:ln>
        </p:spPr>
        <p:txBody>
          <a:bodyPr wrap="square" rtlCol="0">
            <a:spAutoFit/>
          </a:bodyPr>
          <a:lstStyle/>
          <a:p>
            <a:r>
              <a:rPr lang="tr-TR" sz="3200" dirty="0" smtClean="0">
                <a:ln>
                  <a:solidFill>
                    <a:schemeClr val="bg1"/>
                  </a:solidFill>
                </a:ln>
                <a:solidFill>
                  <a:schemeClr val="bg1"/>
                </a:solidFill>
              </a:rPr>
              <a:t>İhtiyaç duyulan ölçütleri taşıyan eğitim fakültelerinde, öğretmen yetiştirme programları özgün bir yapılanmayla uygulama ağırlıklı düzenlenecektir.</a:t>
            </a:r>
            <a:endParaRPr lang="tr-TR" sz="3200" dirty="0">
              <a:ln>
                <a:solidFill>
                  <a:schemeClr val="bg1"/>
                </a:solidFill>
              </a:ln>
              <a:solidFill>
                <a:schemeClr val="bg1"/>
              </a:solidFill>
            </a:endParaRPr>
          </a:p>
        </p:txBody>
      </p:sp>
      <p:sp>
        <p:nvSpPr>
          <p:cNvPr id="9" name="Metin kutusu 8"/>
          <p:cNvSpPr txBox="1"/>
          <p:nvPr/>
        </p:nvSpPr>
        <p:spPr>
          <a:xfrm>
            <a:off x="1425800" y="1704008"/>
            <a:ext cx="9315450" cy="1077218"/>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chemeClr val="accent2">
                      <a:satMod val="175000"/>
                    </a:schemeClr>
                  </a:glow>
                </a:effectLst>
              </a:rPr>
              <a:t>Öğretmen ve okul yöneticilerinin mesleki gelişimleri yeniden yapılandırılacak.</a:t>
            </a:r>
            <a:endParaRPr lang="tr-TR" sz="3200" dirty="0">
              <a:ln>
                <a:solidFill>
                  <a:schemeClr val="bg1"/>
                </a:solidFill>
              </a:ln>
              <a:solidFill>
                <a:schemeClr val="bg1"/>
              </a:solidFill>
              <a:effectLst>
                <a:glow rad="228600">
                  <a:schemeClr val="accent2">
                    <a:satMod val="175000"/>
                  </a:schemeClr>
                </a:glow>
              </a:effectLst>
            </a:endParaRPr>
          </a:p>
        </p:txBody>
      </p:sp>
      <p:sp>
        <p:nvSpPr>
          <p:cNvPr id="10" name="Metin kutusu 9"/>
          <p:cNvSpPr txBox="1"/>
          <p:nvPr/>
        </p:nvSpPr>
        <p:spPr>
          <a:xfrm>
            <a:off x="1425800" y="2821510"/>
            <a:ext cx="9315450" cy="1077218"/>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rgbClr val="7030A0"/>
                  </a:glow>
                </a:effectLst>
              </a:rPr>
              <a:t>Sözleşmeli öğretmenlerimizin zorunlu görev sürelerinin kısaltılmasına ilişkin hazırlık çalışmaları yürütülecektir.</a:t>
            </a:r>
            <a:endParaRPr lang="tr-TR" sz="3200" dirty="0">
              <a:ln>
                <a:solidFill>
                  <a:schemeClr val="bg1"/>
                </a:solidFill>
              </a:ln>
              <a:solidFill>
                <a:schemeClr val="bg1"/>
              </a:solidFill>
              <a:effectLst>
                <a:glow rad="228600">
                  <a:srgbClr val="7030A0"/>
                </a:glow>
              </a:effectLst>
            </a:endParaRPr>
          </a:p>
        </p:txBody>
      </p:sp>
      <p:sp>
        <p:nvSpPr>
          <p:cNvPr id="11" name="Metin kutusu 10"/>
          <p:cNvSpPr txBox="1"/>
          <p:nvPr/>
        </p:nvSpPr>
        <p:spPr>
          <a:xfrm>
            <a:off x="1369218" y="3898728"/>
            <a:ext cx="9315450" cy="1569660"/>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chemeClr val="accent2">
                      <a:satMod val="175000"/>
                    </a:schemeClr>
                  </a:glow>
                </a:effectLst>
              </a:rPr>
              <a:t>Okul yöneticiliği yüksek lisans düzeyinde mesleki uzmanlık becerisine dayalı profesyonel bir kariyer alanı olarak yapılandırılacaktır.</a:t>
            </a:r>
            <a:endParaRPr lang="tr-TR" sz="3200" dirty="0">
              <a:ln>
                <a:solidFill>
                  <a:schemeClr val="bg1"/>
                </a:solidFill>
              </a:ln>
              <a:solidFill>
                <a:schemeClr val="bg1"/>
              </a:solidFill>
              <a:effectLst>
                <a:glow rad="228600">
                  <a:schemeClr val="accent2">
                    <a:satMod val="175000"/>
                  </a:schemeClr>
                </a:glow>
              </a:effectLst>
            </a:endParaRPr>
          </a:p>
        </p:txBody>
      </p:sp>
      <p:sp>
        <p:nvSpPr>
          <p:cNvPr id="12" name="Metin kutusu 11"/>
          <p:cNvSpPr txBox="1"/>
          <p:nvPr/>
        </p:nvSpPr>
        <p:spPr>
          <a:xfrm>
            <a:off x="1369218" y="5468388"/>
            <a:ext cx="9315450" cy="1077218"/>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rgbClr val="7030A0"/>
                  </a:glow>
                </a:effectLst>
              </a:rPr>
              <a:t>Elverişsiz koşullarda görev yapan öğretmenlere ve yöneticilere yeni bir teşvik mekanizması kurulacaktır.</a:t>
            </a:r>
            <a:endParaRPr lang="tr-TR" sz="3200" dirty="0">
              <a:ln>
                <a:solidFill>
                  <a:schemeClr val="bg1"/>
                </a:solidFill>
              </a:ln>
              <a:solidFill>
                <a:schemeClr val="bg1"/>
              </a:solidFill>
              <a:effectLst>
                <a:glow rad="228600">
                  <a:srgbClr val="7030A0"/>
                </a:glow>
              </a:effectLst>
            </a:endParaRPr>
          </a:p>
        </p:txBody>
      </p:sp>
      <p:sp>
        <p:nvSpPr>
          <p:cNvPr id="13" name="Metin kutusu 12"/>
          <p:cNvSpPr txBox="1"/>
          <p:nvPr/>
        </p:nvSpPr>
        <p:spPr>
          <a:xfrm>
            <a:off x="2819400" y="870975"/>
            <a:ext cx="10058968" cy="1077218"/>
          </a:xfrm>
          <a:prstGeom prst="rect">
            <a:avLst/>
          </a:prstGeom>
          <a:solidFill>
            <a:srgbClr val="0070C0"/>
          </a:solidFill>
          <a:ln>
            <a:solidFill>
              <a:srgbClr val="0070C0"/>
            </a:solidFill>
          </a:ln>
        </p:spPr>
        <p:txBody>
          <a:bodyPr wrap="square" rtlCol="0">
            <a:spAutoFit/>
          </a:bodyPr>
          <a:lstStyle/>
          <a:p>
            <a:r>
              <a:rPr lang="tr-TR" sz="3200" dirty="0" smtClean="0">
                <a:ln>
                  <a:solidFill>
                    <a:schemeClr val="bg1"/>
                  </a:solidFill>
                </a:ln>
                <a:solidFill>
                  <a:schemeClr val="bg1"/>
                </a:solidFill>
              </a:rPr>
              <a:t>İnsan kaynağının verimli kullanılması ve hakkaniyetli bir şekilde ödüllendirilmesi sağlanacak.</a:t>
            </a:r>
            <a:endParaRPr lang="tr-TR" sz="3200" dirty="0">
              <a:ln>
                <a:solidFill>
                  <a:schemeClr val="bg1"/>
                </a:solidFill>
              </a:ln>
              <a:solidFill>
                <a:schemeClr val="bg1"/>
              </a:solidFill>
            </a:endParaRPr>
          </a:p>
        </p:txBody>
      </p:sp>
      <p:sp>
        <p:nvSpPr>
          <p:cNvPr id="14" name="Metin kutusu 13"/>
          <p:cNvSpPr txBox="1"/>
          <p:nvPr/>
        </p:nvSpPr>
        <p:spPr>
          <a:xfrm>
            <a:off x="609032" y="2112582"/>
            <a:ext cx="12269336" cy="584775"/>
          </a:xfrm>
          <a:prstGeom prst="rect">
            <a:avLst/>
          </a:prstGeom>
          <a:solidFill>
            <a:srgbClr val="0070C0"/>
          </a:solidFill>
          <a:ln>
            <a:solidFill>
              <a:srgbClr val="0070C0"/>
            </a:solidFill>
          </a:ln>
        </p:spPr>
        <p:txBody>
          <a:bodyPr wrap="square" rtlCol="0">
            <a:spAutoFit/>
          </a:bodyPr>
          <a:lstStyle/>
          <a:p>
            <a:r>
              <a:rPr lang="tr-TR" sz="3200" dirty="0" smtClean="0">
                <a:ln>
                  <a:solidFill>
                    <a:schemeClr val="bg1"/>
                  </a:solidFill>
                </a:ln>
                <a:solidFill>
                  <a:schemeClr val="bg1"/>
                </a:solidFill>
              </a:rPr>
              <a:t>Ücretli öğretmenlerimizin ücretleri iyileştirilecektir.</a:t>
            </a:r>
            <a:endParaRPr lang="tr-TR" sz="3200" dirty="0">
              <a:ln>
                <a:solidFill>
                  <a:schemeClr val="bg1"/>
                </a:solidFill>
              </a:ln>
              <a:solidFill>
                <a:schemeClr val="bg1"/>
              </a:solidFill>
            </a:endParaRPr>
          </a:p>
        </p:txBody>
      </p:sp>
      <p:sp>
        <p:nvSpPr>
          <p:cNvPr id="15" name="Metin kutusu 14"/>
          <p:cNvSpPr txBox="1"/>
          <p:nvPr/>
        </p:nvSpPr>
        <p:spPr>
          <a:xfrm>
            <a:off x="609032" y="2872365"/>
            <a:ext cx="12269336" cy="584775"/>
          </a:xfrm>
          <a:prstGeom prst="rect">
            <a:avLst/>
          </a:prstGeom>
          <a:solidFill>
            <a:srgbClr val="0070C0"/>
          </a:solidFill>
          <a:ln>
            <a:solidFill>
              <a:srgbClr val="0070C0"/>
            </a:solidFill>
          </a:ln>
        </p:spPr>
        <p:txBody>
          <a:bodyPr wrap="square" rtlCol="0">
            <a:spAutoFit/>
          </a:bodyPr>
          <a:lstStyle/>
          <a:p>
            <a:r>
              <a:rPr lang="tr-TR" sz="3200" dirty="0" smtClean="0">
                <a:ln>
                  <a:solidFill>
                    <a:schemeClr val="bg1"/>
                  </a:solidFill>
                </a:ln>
                <a:solidFill>
                  <a:schemeClr val="bg1"/>
                </a:solidFill>
              </a:rPr>
              <a:t>Öğretmenlerin mesleki gelişimi lisansüstü düzeyde desteklenecektir.</a:t>
            </a:r>
            <a:endParaRPr lang="tr-TR" sz="3200" dirty="0">
              <a:ln>
                <a:solidFill>
                  <a:schemeClr val="bg1"/>
                </a:solidFill>
              </a:ln>
              <a:solidFill>
                <a:schemeClr val="bg1"/>
              </a:solidFill>
            </a:endParaRPr>
          </a:p>
        </p:txBody>
      </p:sp>
      <p:sp>
        <p:nvSpPr>
          <p:cNvPr id="16" name="Metin kutusu 15"/>
          <p:cNvSpPr txBox="1"/>
          <p:nvPr/>
        </p:nvSpPr>
        <p:spPr>
          <a:xfrm>
            <a:off x="609032" y="3632443"/>
            <a:ext cx="12269336" cy="1077218"/>
          </a:xfrm>
          <a:prstGeom prst="rect">
            <a:avLst/>
          </a:prstGeom>
          <a:solidFill>
            <a:srgbClr val="0070C0"/>
          </a:solidFill>
          <a:ln>
            <a:solidFill>
              <a:srgbClr val="0070C0"/>
            </a:solidFill>
          </a:ln>
        </p:spPr>
        <p:txBody>
          <a:bodyPr wrap="square" rtlCol="0">
            <a:spAutoFit/>
          </a:bodyPr>
          <a:lstStyle/>
          <a:p>
            <a:r>
              <a:rPr lang="tr-TR" sz="3200" dirty="0" smtClean="0">
                <a:ln>
                  <a:solidFill>
                    <a:schemeClr val="bg1"/>
                  </a:solidFill>
                </a:ln>
                <a:solidFill>
                  <a:schemeClr val="bg1"/>
                </a:solidFill>
              </a:rPr>
              <a:t>Öğretmenlik meslek kanunu çıkarılmasına ilişkin hazırlık çalışmaları yürütülecektir.</a:t>
            </a:r>
            <a:endParaRPr lang="tr-TR" sz="3200" dirty="0">
              <a:ln>
                <a:solidFill>
                  <a:schemeClr val="bg1"/>
                </a:solidFill>
              </a:ln>
              <a:solidFill>
                <a:schemeClr val="bg1"/>
              </a:solidFill>
            </a:endParaRPr>
          </a:p>
        </p:txBody>
      </p:sp>
      <p:sp>
        <p:nvSpPr>
          <p:cNvPr id="17" name="Metin kutusu 16"/>
          <p:cNvSpPr txBox="1"/>
          <p:nvPr/>
        </p:nvSpPr>
        <p:spPr>
          <a:xfrm>
            <a:off x="609032" y="4853047"/>
            <a:ext cx="12269336" cy="584775"/>
          </a:xfrm>
          <a:prstGeom prst="rect">
            <a:avLst/>
          </a:prstGeom>
          <a:solidFill>
            <a:srgbClr val="0070C0"/>
          </a:solidFill>
          <a:ln>
            <a:solidFill>
              <a:srgbClr val="0070C0"/>
            </a:solidFill>
          </a:ln>
        </p:spPr>
        <p:txBody>
          <a:bodyPr wrap="square" rtlCol="0">
            <a:spAutoFit/>
          </a:bodyPr>
          <a:lstStyle/>
          <a:p>
            <a:r>
              <a:rPr lang="tr-TR" sz="3200" dirty="0" smtClean="0">
                <a:ln>
                  <a:solidFill>
                    <a:schemeClr val="bg1"/>
                  </a:solidFill>
                </a:ln>
                <a:solidFill>
                  <a:schemeClr val="bg1"/>
                </a:solidFill>
              </a:rPr>
              <a:t>Öğretmenlerimiz bir yan dal sahibi olacaktır.</a:t>
            </a:r>
            <a:endParaRPr lang="tr-TR" sz="3200" dirty="0">
              <a:ln>
                <a:solidFill>
                  <a:schemeClr val="bg1"/>
                </a:solidFill>
              </a:ln>
              <a:solidFill>
                <a:schemeClr val="bg1"/>
              </a:solidFill>
            </a:endParaRPr>
          </a:p>
        </p:txBody>
      </p:sp>
      <p:sp>
        <p:nvSpPr>
          <p:cNvPr id="18" name="Metin kutusu 17"/>
          <p:cNvSpPr txBox="1"/>
          <p:nvPr/>
        </p:nvSpPr>
        <p:spPr>
          <a:xfrm>
            <a:off x="609032" y="5559440"/>
            <a:ext cx="12269336" cy="584775"/>
          </a:xfrm>
          <a:prstGeom prst="rect">
            <a:avLst/>
          </a:prstGeom>
          <a:solidFill>
            <a:srgbClr val="0070C0"/>
          </a:solidFill>
          <a:ln>
            <a:solidFill>
              <a:srgbClr val="0070C0"/>
            </a:solidFill>
          </a:ln>
        </p:spPr>
        <p:txBody>
          <a:bodyPr wrap="square" rtlCol="0">
            <a:spAutoFit/>
          </a:bodyPr>
          <a:lstStyle/>
          <a:p>
            <a:r>
              <a:rPr lang="tr-TR" sz="3200" dirty="0" smtClean="0">
                <a:ln>
                  <a:solidFill>
                    <a:schemeClr val="bg1"/>
                  </a:solidFill>
                </a:ln>
                <a:solidFill>
                  <a:schemeClr val="bg1"/>
                </a:solidFill>
              </a:rPr>
              <a:t>Okul yöneticilerinin özlük hakları iyileştirilecektir.</a:t>
            </a:r>
            <a:endParaRPr lang="tr-TR" sz="3200" dirty="0">
              <a:ln>
                <a:solidFill>
                  <a:schemeClr val="bg1"/>
                </a:solidFill>
              </a:ln>
              <a:solidFill>
                <a:schemeClr val="bg1"/>
              </a:solidFill>
            </a:endParaRPr>
          </a:p>
        </p:txBody>
      </p:sp>
    </p:spTree>
    <p:extLst>
      <p:ext uri="{BB962C8B-B14F-4D97-AF65-F5344CB8AC3E}">
        <p14:creationId xmlns:p14="http://schemas.microsoft.com/office/powerpoint/2010/main" val="350744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1+#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ppt_x"/>
                                          </p:val>
                                        </p:tav>
                                        <p:tav tm="100000">
                                          <p:val>
                                            <p:strVal val="#ppt_x"/>
                                          </p:val>
                                        </p:tav>
                                      </p:tavLst>
                                    </p:anim>
                                    <p:anim calcmode="lin" valueType="num">
                                      <p:cBhvr additive="base">
                                        <p:cTn id="13" dur="75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1250"/>
                            </p:stCondLst>
                            <p:childTnLst>
                              <p:par>
                                <p:cTn id="15" presetID="22" presetClass="entr" presetSubtype="1" fill="hold" grpId="0" nodeType="afterEffect">
                                  <p:stCondLst>
                                    <p:cond delay="25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xit" presetSubtype="32" fill="hold" grpId="1" nodeType="clickEffect">
                                  <p:stCondLst>
                                    <p:cond delay="0"/>
                                  </p:stCondLst>
                                  <p:childTnLst>
                                    <p:anim calcmode="lin" valueType="num">
                                      <p:cBhvr>
                                        <p:cTn id="36" dur="1000"/>
                                        <p:tgtEl>
                                          <p:spTgt spid="4"/>
                                        </p:tgtEl>
                                        <p:attrNameLst>
                                          <p:attrName>ppt_w</p:attrName>
                                        </p:attrNameLst>
                                      </p:cBhvr>
                                      <p:tavLst>
                                        <p:tav tm="0">
                                          <p:val>
                                            <p:strVal val="ppt_w"/>
                                          </p:val>
                                        </p:tav>
                                        <p:tav tm="100000">
                                          <p:val>
                                            <p:fltVal val="0"/>
                                          </p:val>
                                        </p:tav>
                                      </p:tavLst>
                                    </p:anim>
                                    <p:anim calcmode="lin" valueType="num">
                                      <p:cBhvr>
                                        <p:cTn id="37" dur="1000"/>
                                        <p:tgtEl>
                                          <p:spTgt spid="4"/>
                                        </p:tgtEl>
                                        <p:attrNameLst>
                                          <p:attrName>ppt_h</p:attrName>
                                        </p:attrNameLst>
                                      </p:cBhvr>
                                      <p:tavLst>
                                        <p:tav tm="0">
                                          <p:val>
                                            <p:strVal val="ppt_h"/>
                                          </p:val>
                                        </p:tav>
                                        <p:tav tm="100000">
                                          <p:val>
                                            <p:fltVal val="0"/>
                                          </p:val>
                                        </p:tav>
                                      </p:tavLst>
                                    </p:anim>
                                    <p:animEffect transition="out" filter="fade">
                                      <p:cBhvr>
                                        <p:cTn id="38" dur="1000"/>
                                        <p:tgtEl>
                                          <p:spTgt spid="4"/>
                                        </p:tgtEl>
                                      </p:cBhvr>
                                    </p:animEffect>
                                    <p:set>
                                      <p:cBhvr>
                                        <p:cTn id="39" dur="1" fill="hold">
                                          <p:stCondLst>
                                            <p:cond delay="999"/>
                                          </p:stCondLst>
                                        </p:cTn>
                                        <p:tgtEl>
                                          <p:spTgt spid="4"/>
                                        </p:tgtEl>
                                        <p:attrNameLst>
                                          <p:attrName>style.visibility</p:attrName>
                                        </p:attrNameLst>
                                      </p:cBhvr>
                                      <p:to>
                                        <p:strVal val="hidden"/>
                                      </p:to>
                                    </p:set>
                                  </p:childTnLst>
                                </p:cTn>
                              </p:par>
                              <p:par>
                                <p:cTn id="40" presetID="53" presetClass="exit" presetSubtype="32" fill="hold" grpId="1" nodeType="withEffect">
                                  <p:stCondLst>
                                    <p:cond delay="0"/>
                                  </p:stCondLst>
                                  <p:childTnLst>
                                    <p:anim calcmode="lin" valueType="num">
                                      <p:cBhvr>
                                        <p:cTn id="41" dur="1000"/>
                                        <p:tgtEl>
                                          <p:spTgt spid="8"/>
                                        </p:tgtEl>
                                        <p:attrNameLst>
                                          <p:attrName>ppt_w</p:attrName>
                                        </p:attrNameLst>
                                      </p:cBhvr>
                                      <p:tavLst>
                                        <p:tav tm="0">
                                          <p:val>
                                            <p:strVal val="ppt_w"/>
                                          </p:val>
                                        </p:tav>
                                        <p:tav tm="100000">
                                          <p:val>
                                            <p:fltVal val="0"/>
                                          </p:val>
                                        </p:tav>
                                      </p:tavLst>
                                    </p:anim>
                                    <p:anim calcmode="lin" valueType="num">
                                      <p:cBhvr>
                                        <p:cTn id="42" dur="1000"/>
                                        <p:tgtEl>
                                          <p:spTgt spid="8"/>
                                        </p:tgtEl>
                                        <p:attrNameLst>
                                          <p:attrName>ppt_h</p:attrName>
                                        </p:attrNameLst>
                                      </p:cBhvr>
                                      <p:tavLst>
                                        <p:tav tm="0">
                                          <p:val>
                                            <p:strVal val="ppt_h"/>
                                          </p:val>
                                        </p:tav>
                                        <p:tav tm="100000">
                                          <p:val>
                                            <p:fltVal val="0"/>
                                          </p:val>
                                        </p:tav>
                                      </p:tavLst>
                                    </p:anim>
                                    <p:animEffect transition="out" filter="fade">
                                      <p:cBhvr>
                                        <p:cTn id="43" dur="1000"/>
                                        <p:tgtEl>
                                          <p:spTgt spid="8"/>
                                        </p:tgtEl>
                                      </p:cBhvr>
                                    </p:animEffect>
                                    <p:set>
                                      <p:cBhvr>
                                        <p:cTn id="44" dur="1" fill="hold">
                                          <p:stCondLst>
                                            <p:cond delay="999"/>
                                          </p:stCondLst>
                                        </p:cTn>
                                        <p:tgtEl>
                                          <p:spTgt spid="8"/>
                                        </p:tgtEl>
                                        <p:attrNameLst>
                                          <p:attrName>style.visibility</p:attrName>
                                        </p:attrNameLst>
                                      </p:cBhvr>
                                      <p:to>
                                        <p:strVal val="hidden"/>
                                      </p:to>
                                    </p:set>
                                  </p:childTnLst>
                                </p:cTn>
                              </p:par>
                              <p:par>
                                <p:cTn id="45" presetID="53" presetClass="exit" presetSubtype="32" fill="hold" grpId="1" nodeType="withEffect">
                                  <p:stCondLst>
                                    <p:cond delay="0"/>
                                  </p:stCondLst>
                                  <p:childTnLst>
                                    <p:anim calcmode="lin" valueType="num">
                                      <p:cBhvr>
                                        <p:cTn id="46" dur="1000"/>
                                        <p:tgtEl>
                                          <p:spTgt spid="5"/>
                                        </p:tgtEl>
                                        <p:attrNameLst>
                                          <p:attrName>ppt_w</p:attrName>
                                        </p:attrNameLst>
                                      </p:cBhvr>
                                      <p:tavLst>
                                        <p:tav tm="0">
                                          <p:val>
                                            <p:strVal val="ppt_w"/>
                                          </p:val>
                                        </p:tav>
                                        <p:tav tm="100000">
                                          <p:val>
                                            <p:fltVal val="0"/>
                                          </p:val>
                                        </p:tav>
                                      </p:tavLst>
                                    </p:anim>
                                    <p:anim calcmode="lin" valueType="num">
                                      <p:cBhvr>
                                        <p:cTn id="47" dur="1000"/>
                                        <p:tgtEl>
                                          <p:spTgt spid="5"/>
                                        </p:tgtEl>
                                        <p:attrNameLst>
                                          <p:attrName>ppt_h</p:attrName>
                                        </p:attrNameLst>
                                      </p:cBhvr>
                                      <p:tavLst>
                                        <p:tav tm="0">
                                          <p:val>
                                            <p:strVal val="ppt_h"/>
                                          </p:val>
                                        </p:tav>
                                        <p:tav tm="100000">
                                          <p:val>
                                            <p:fltVal val="0"/>
                                          </p:val>
                                        </p:tav>
                                      </p:tavLst>
                                    </p:anim>
                                    <p:animEffect transition="out" filter="fade">
                                      <p:cBhvr>
                                        <p:cTn id="48" dur="1000"/>
                                        <p:tgtEl>
                                          <p:spTgt spid="5"/>
                                        </p:tgtEl>
                                      </p:cBhvr>
                                    </p:animEffect>
                                    <p:set>
                                      <p:cBhvr>
                                        <p:cTn id="49" dur="1" fill="hold">
                                          <p:stCondLst>
                                            <p:cond delay="999"/>
                                          </p:stCondLst>
                                        </p:cTn>
                                        <p:tgtEl>
                                          <p:spTgt spid="5"/>
                                        </p:tgtEl>
                                        <p:attrNameLst>
                                          <p:attrName>style.visibility</p:attrName>
                                        </p:attrNameLst>
                                      </p:cBhvr>
                                      <p:to>
                                        <p:strVal val="hidden"/>
                                      </p:to>
                                    </p:set>
                                  </p:childTnLst>
                                </p:cTn>
                              </p:par>
                              <p:par>
                                <p:cTn id="50" presetID="53" presetClass="exit" presetSubtype="32" fill="hold" grpId="1" nodeType="withEffect">
                                  <p:stCondLst>
                                    <p:cond delay="0"/>
                                  </p:stCondLst>
                                  <p:childTnLst>
                                    <p:anim calcmode="lin" valueType="num">
                                      <p:cBhvr>
                                        <p:cTn id="51" dur="1000"/>
                                        <p:tgtEl>
                                          <p:spTgt spid="7"/>
                                        </p:tgtEl>
                                        <p:attrNameLst>
                                          <p:attrName>ppt_w</p:attrName>
                                        </p:attrNameLst>
                                      </p:cBhvr>
                                      <p:tavLst>
                                        <p:tav tm="0">
                                          <p:val>
                                            <p:strVal val="ppt_w"/>
                                          </p:val>
                                        </p:tav>
                                        <p:tav tm="100000">
                                          <p:val>
                                            <p:fltVal val="0"/>
                                          </p:val>
                                        </p:tav>
                                      </p:tavLst>
                                    </p:anim>
                                    <p:anim calcmode="lin" valueType="num">
                                      <p:cBhvr>
                                        <p:cTn id="52" dur="1000"/>
                                        <p:tgtEl>
                                          <p:spTgt spid="7"/>
                                        </p:tgtEl>
                                        <p:attrNameLst>
                                          <p:attrName>ppt_h</p:attrName>
                                        </p:attrNameLst>
                                      </p:cBhvr>
                                      <p:tavLst>
                                        <p:tav tm="0">
                                          <p:val>
                                            <p:strVal val="ppt_h"/>
                                          </p:val>
                                        </p:tav>
                                        <p:tav tm="100000">
                                          <p:val>
                                            <p:fltVal val="0"/>
                                          </p:val>
                                        </p:tav>
                                      </p:tavLst>
                                    </p:anim>
                                    <p:animEffect transition="out" filter="fade">
                                      <p:cBhvr>
                                        <p:cTn id="53" dur="1000"/>
                                        <p:tgtEl>
                                          <p:spTgt spid="7"/>
                                        </p:tgtEl>
                                      </p:cBhvr>
                                    </p:animEffect>
                                    <p:set>
                                      <p:cBhvr>
                                        <p:cTn id="54" dur="1" fill="hold">
                                          <p:stCondLst>
                                            <p:cond delay="999"/>
                                          </p:stCondLst>
                                        </p:cTn>
                                        <p:tgtEl>
                                          <p:spTgt spid="7"/>
                                        </p:tgtEl>
                                        <p:attrNameLst>
                                          <p:attrName>style.visibility</p:attrName>
                                        </p:attrNameLst>
                                      </p:cBhvr>
                                      <p:to>
                                        <p:strVal val="hidden"/>
                                      </p:to>
                                    </p:set>
                                  </p:childTnLst>
                                </p:cTn>
                              </p:par>
                            </p:childTnLst>
                          </p:cTn>
                        </p:par>
                        <p:par>
                          <p:cTn id="55" fill="hold">
                            <p:stCondLst>
                              <p:cond delay="1000"/>
                            </p:stCondLst>
                            <p:childTnLst>
                              <p:par>
                                <p:cTn id="56" presetID="22" presetClass="entr" presetSubtype="8" fill="hold" grpId="0" nodeType="afterEffect">
                                  <p:stCondLst>
                                    <p:cond delay="250"/>
                                  </p:stCondLst>
                                  <p:iterate type="lt">
                                    <p:tmPct val="10000"/>
                                  </p:iterate>
                                  <p:childTnLst>
                                    <p:set>
                                      <p:cBhvr>
                                        <p:cTn id="57" dur="1" fill="hold">
                                          <p:stCondLst>
                                            <p:cond delay="0"/>
                                          </p:stCondLst>
                                        </p:cTn>
                                        <p:tgtEl>
                                          <p:spTgt spid="9"/>
                                        </p:tgtEl>
                                        <p:attrNameLst>
                                          <p:attrName>style.visibility</p:attrName>
                                        </p:attrNameLst>
                                      </p:cBhvr>
                                      <p:to>
                                        <p:strVal val="visible"/>
                                      </p:to>
                                    </p:set>
                                    <p:animEffect transition="in" filter="wipe(left)">
                                      <p:cBhvr>
                                        <p:cTn id="58" dur="25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lt">
                                    <p:tmPct val="10000"/>
                                  </p:iterate>
                                  <p:childTnLst>
                                    <p:set>
                                      <p:cBhvr>
                                        <p:cTn id="62" dur="1" fill="hold">
                                          <p:stCondLst>
                                            <p:cond delay="0"/>
                                          </p:stCondLst>
                                        </p:cTn>
                                        <p:tgtEl>
                                          <p:spTgt spid="10"/>
                                        </p:tgtEl>
                                        <p:attrNameLst>
                                          <p:attrName>style.visibility</p:attrName>
                                        </p:attrNameLst>
                                      </p:cBhvr>
                                      <p:to>
                                        <p:strVal val="visible"/>
                                      </p:to>
                                    </p:set>
                                    <p:animEffect transition="in" filter="wipe(left)">
                                      <p:cBhvr>
                                        <p:cTn id="63" dur="25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lt">
                                    <p:tmPct val="10000"/>
                                  </p:iterate>
                                  <p:childTnLst>
                                    <p:set>
                                      <p:cBhvr>
                                        <p:cTn id="67" dur="1" fill="hold">
                                          <p:stCondLst>
                                            <p:cond delay="0"/>
                                          </p:stCondLst>
                                        </p:cTn>
                                        <p:tgtEl>
                                          <p:spTgt spid="11"/>
                                        </p:tgtEl>
                                        <p:attrNameLst>
                                          <p:attrName>style.visibility</p:attrName>
                                        </p:attrNameLst>
                                      </p:cBhvr>
                                      <p:to>
                                        <p:strVal val="visible"/>
                                      </p:to>
                                    </p:set>
                                    <p:animEffect transition="in" filter="wipe(left)">
                                      <p:cBhvr>
                                        <p:cTn id="68" dur="25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lt">
                                    <p:tmPct val="10000"/>
                                  </p:iterate>
                                  <p:childTnLst>
                                    <p:set>
                                      <p:cBhvr>
                                        <p:cTn id="72" dur="1" fill="hold">
                                          <p:stCondLst>
                                            <p:cond delay="0"/>
                                          </p:stCondLst>
                                        </p:cTn>
                                        <p:tgtEl>
                                          <p:spTgt spid="12"/>
                                        </p:tgtEl>
                                        <p:attrNameLst>
                                          <p:attrName>style.visibility</p:attrName>
                                        </p:attrNameLst>
                                      </p:cBhvr>
                                      <p:to>
                                        <p:strVal val="visible"/>
                                      </p:to>
                                    </p:set>
                                    <p:animEffect transition="in" filter="wipe(left)">
                                      <p:cBhvr>
                                        <p:cTn id="73" dur="25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xit" presetSubtype="37" fill="hold" grpId="1" nodeType="clickEffect">
                                  <p:stCondLst>
                                    <p:cond delay="0"/>
                                  </p:stCondLst>
                                  <p:iterate type="lt">
                                    <p:tmPct val="0"/>
                                  </p:iterate>
                                  <p:childTnLst>
                                    <p:animEffect transition="out" filter="barn(outVertical)">
                                      <p:cBhvr>
                                        <p:cTn id="77" dur="1000"/>
                                        <p:tgtEl>
                                          <p:spTgt spid="9"/>
                                        </p:tgtEl>
                                      </p:cBhvr>
                                    </p:animEffect>
                                    <p:set>
                                      <p:cBhvr>
                                        <p:cTn id="78" dur="1" fill="hold">
                                          <p:stCondLst>
                                            <p:cond delay="999"/>
                                          </p:stCondLst>
                                        </p:cTn>
                                        <p:tgtEl>
                                          <p:spTgt spid="9"/>
                                        </p:tgtEl>
                                        <p:attrNameLst>
                                          <p:attrName>style.visibility</p:attrName>
                                        </p:attrNameLst>
                                      </p:cBhvr>
                                      <p:to>
                                        <p:strVal val="hidden"/>
                                      </p:to>
                                    </p:set>
                                  </p:childTnLst>
                                </p:cTn>
                              </p:par>
                              <p:par>
                                <p:cTn id="79" presetID="16" presetClass="exit" presetSubtype="37" fill="hold" grpId="1" nodeType="withEffect">
                                  <p:stCondLst>
                                    <p:cond delay="0"/>
                                  </p:stCondLst>
                                  <p:iterate type="lt">
                                    <p:tmPct val="0"/>
                                  </p:iterate>
                                  <p:childTnLst>
                                    <p:animEffect transition="out" filter="barn(outVertical)">
                                      <p:cBhvr>
                                        <p:cTn id="80" dur="1000"/>
                                        <p:tgtEl>
                                          <p:spTgt spid="10"/>
                                        </p:tgtEl>
                                      </p:cBhvr>
                                    </p:animEffect>
                                    <p:set>
                                      <p:cBhvr>
                                        <p:cTn id="81" dur="1" fill="hold">
                                          <p:stCondLst>
                                            <p:cond delay="999"/>
                                          </p:stCondLst>
                                        </p:cTn>
                                        <p:tgtEl>
                                          <p:spTgt spid="10"/>
                                        </p:tgtEl>
                                        <p:attrNameLst>
                                          <p:attrName>style.visibility</p:attrName>
                                        </p:attrNameLst>
                                      </p:cBhvr>
                                      <p:to>
                                        <p:strVal val="hidden"/>
                                      </p:to>
                                    </p:set>
                                  </p:childTnLst>
                                </p:cTn>
                              </p:par>
                              <p:par>
                                <p:cTn id="82" presetID="16" presetClass="exit" presetSubtype="37" fill="hold" grpId="1" nodeType="withEffect">
                                  <p:stCondLst>
                                    <p:cond delay="0"/>
                                  </p:stCondLst>
                                  <p:iterate type="lt">
                                    <p:tmPct val="0"/>
                                  </p:iterate>
                                  <p:childTnLst>
                                    <p:animEffect transition="out" filter="barn(outVertical)">
                                      <p:cBhvr>
                                        <p:cTn id="83" dur="1000"/>
                                        <p:tgtEl>
                                          <p:spTgt spid="11"/>
                                        </p:tgtEl>
                                      </p:cBhvr>
                                    </p:animEffect>
                                    <p:set>
                                      <p:cBhvr>
                                        <p:cTn id="84" dur="1" fill="hold">
                                          <p:stCondLst>
                                            <p:cond delay="999"/>
                                          </p:stCondLst>
                                        </p:cTn>
                                        <p:tgtEl>
                                          <p:spTgt spid="11"/>
                                        </p:tgtEl>
                                        <p:attrNameLst>
                                          <p:attrName>style.visibility</p:attrName>
                                        </p:attrNameLst>
                                      </p:cBhvr>
                                      <p:to>
                                        <p:strVal val="hidden"/>
                                      </p:to>
                                    </p:set>
                                  </p:childTnLst>
                                </p:cTn>
                              </p:par>
                              <p:par>
                                <p:cTn id="85" presetID="16" presetClass="exit" presetSubtype="37" fill="hold" grpId="1" nodeType="withEffect">
                                  <p:stCondLst>
                                    <p:cond delay="0"/>
                                  </p:stCondLst>
                                  <p:iterate type="lt">
                                    <p:tmPct val="0"/>
                                  </p:iterate>
                                  <p:childTnLst>
                                    <p:animEffect transition="out" filter="barn(outVertical)">
                                      <p:cBhvr>
                                        <p:cTn id="86" dur="1000"/>
                                        <p:tgtEl>
                                          <p:spTgt spid="12"/>
                                        </p:tgtEl>
                                      </p:cBhvr>
                                    </p:animEffect>
                                    <p:set>
                                      <p:cBhvr>
                                        <p:cTn id="87" dur="1" fill="hold">
                                          <p:stCondLst>
                                            <p:cond delay="999"/>
                                          </p:stCondLst>
                                        </p:cTn>
                                        <p:tgtEl>
                                          <p:spTgt spid="12"/>
                                        </p:tgtEl>
                                        <p:attrNameLst>
                                          <p:attrName>style.visibility</p:attrName>
                                        </p:attrNameLst>
                                      </p:cBhvr>
                                      <p:to>
                                        <p:strVal val="hidden"/>
                                      </p:to>
                                    </p:set>
                                  </p:childTnLst>
                                </p:cTn>
                              </p:par>
                            </p:childTnLst>
                          </p:cTn>
                        </p:par>
                        <p:par>
                          <p:cTn id="88" fill="hold">
                            <p:stCondLst>
                              <p:cond delay="1000"/>
                            </p:stCondLst>
                            <p:childTnLst>
                              <p:par>
                                <p:cTn id="89" presetID="2" presetClass="entr" presetSubtype="2" fill="hold" grpId="0" nodeType="afterEffect">
                                  <p:stCondLst>
                                    <p:cond delay="25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1000" fill="hold"/>
                                        <p:tgtEl>
                                          <p:spTgt spid="13"/>
                                        </p:tgtEl>
                                        <p:attrNameLst>
                                          <p:attrName>ppt_x</p:attrName>
                                        </p:attrNameLst>
                                      </p:cBhvr>
                                      <p:tavLst>
                                        <p:tav tm="0">
                                          <p:val>
                                            <p:strVal val="1+#ppt_w/2"/>
                                          </p:val>
                                        </p:tav>
                                        <p:tav tm="100000">
                                          <p:val>
                                            <p:strVal val="#ppt_x"/>
                                          </p:val>
                                        </p:tav>
                                      </p:tavLst>
                                    </p:anim>
                                    <p:anim calcmode="lin" valueType="num">
                                      <p:cBhvr additive="base">
                                        <p:cTn id="9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1000" fill="hold"/>
                                        <p:tgtEl>
                                          <p:spTgt spid="14"/>
                                        </p:tgtEl>
                                        <p:attrNameLst>
                                          <p:attrName>ppt_x</p:attrName>
                                        </p:attrNameLst>
                                      </p:cBhvr>
                                      <p:tavLst>
                                        <p:tav tm="0">
                                          <p:val>
                                            <p:strVal val="1+#ppt_w/2"/>
                                          </p:val>
                                        </p:tav>
                                        <p:tav tm="100000">
                                          <p:val>
                                            <p:strVal val="#ppt_x"/>
                                          </p:val>
                                        </p:tav>
                                      </p:tavLst>
                                    </p:anim>
                                    <p:anim calcmode="lin" valueType="num">
                                      <p:cBhvr additive="base">
                                        <p:cTn id="9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additive="base">
                                        <p:cTn id="103" dur="1000" fill="hold"/>
                                        <p:tgtEl>
                                          <p:spTgt spid="15"/>
                                        </p:tgtEl>
                                        <p:attrNameLst>
                                          <p:attrName>ppt_x</p:attrName>
                                        </p:attrNameLst>
                                      </p:cBhvr>
                                      <p:tavLst>
                                        <p:tav tm="0">
                                          <p:val>
                                            <p:strVal val="1+#ppt_w/2"/>
                                          </p:val>
                                        </p:tav>
                                        <p:tav tm="100000">
                                          <p:val>
                                            <p:strVal val="#ppt_x"/>
                                          </p:val>
                                        </p:tav>
                                      </p:tavLst>
                                    </p:anim>
                                    <p:anim calcmode="lin" valueType="num">
                                      <p:cBhvr additive="base">
                                        <p:cTn id="104"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16"/>
                                        </p:tgtEl>
                                        <p:attrNameLst>
                                          <p:attrName>style.visibility</p:attrName>
                                        </p:attrNameLst>
                                      </p:cBhvr>
                                      <p:to>
                                        <p:strVal val="visible"/>
                                      </p:to>
                                    </p:set>
                                    <p:anim calcmode="lin" valueType="num">
                                      <p:cBhvr additive="base">
                                        <p:cTn id="109" dur="1000" fill="hold"/>
                                        <p:tgtEl>
                                          <p:spTgt spid="16"/>
                                        </p:tgtEl>
                                        <p:attrNameLst>
                                          <p:attrName>ppt_x</p:attrName>
                                        </p:attrNameLst>
                                      </p:cBhvr>
                                      <p:tavLst>
                                        <p:tav tm="0">
                                          <p:val>
                                            <p:strVal val="1+#ppt_w/2"/>
                                          </p:val>
                                        </p:tav>
                                        <p:tav tm="100000">
                                          <p:val>
                                            <p:strVal val="#ppt_x"/>
                                          </p:val>
                                        </p:tav>
                                      </p:tavLst>
                                    </p:anim>
                                    <p:anim calcmode="lin" valueType="num">
                                      <p:cBhvr additive="base">
                                        <p:cTn id="110"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2" fill="hold" grpId="0" nodeType="clickEffect">
                                  <p:stCondLst>
                                    <p:cond delay="0"/>
                                  </p:stCondLst>
                                  <p:childTnLst>
                                    <p:set>
                                      <p:cBhvr>
                                        <p:cTn id="114" dur="1" fill="hold">
                                          <p:stCondLst>
                                            <p:cond delay="0"/>
                                          </p:stCondLst>
                                        </p:cTn>
                                        <p:tgtEl>
                                          <p:spTgt spid="17"/>
                                        </p:tgtEl>
                                        <p:attrNameLst>
                                          <p:attrName>style.visibility</p:attrName>
                                        </p:attrNameLst>
                                      </p:cBhvr>
                                      <p:to>
                                        <p:strVal val="visible"/>
                                      </p:to>
                                    </p:set>
                                    <p:anim calcmode="lin" valueType="num">
                                      <p:cBhvr additive="base">
                                        <p:cTn id="115" dur="1000" fill="hold"/>
                                        <p:tgtEl>
                                          <p:spTgt spid="17"/>
                                        </p:tgtEl>
                                        <p:attrNameLst>
                                          <p:attrName>ppt_x</p:attrName>
                                        </p:attrNameLst>
                                      </p:cBhvr>
                                      <p:tavLst>
                                        <p:tav tm="0">
                                          <p:val>
                                            <p:strVal val="1+#ppt_w/2"/>
                                          </p:val>
                                        </p:tav>
                                        <p:tav tm="100000">
                                          <p:val>
                                            <p:strVal val="#ppt_x"/>
                                          </p:val>
                                        </p:tav>
                                      </p:tavLst>
                                    </p:anim>
                                    <p:anim calcmode="lin" valueType="num">
                                      <p:cBhvr additive="base">
                                        <p:cTn id="116"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grpId="0" nodeType="click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1000" fill="hold"/>
                                        <p:tgtEl>
                                          <p:spTgt spid="18"/>
                                        </p:tgtEl>
                                        <p:attrNameLst>
                                          <p:attrName>ppt_x</p:attrName>
                                        </p:attrNameLst>
                                      </p:cBhvr>
                                      <p:tavLst>
                                        <p:tav tm="0">
                                          <p:val>
                                            <p:strVal val="1+#ppt_w/2"/>
                                          </p:val>
                                        </p:tav>
                                        <p:tav tm="100000">
                                          <p:val>
                                            <p:strVal val="#ppt_x"/>
                                          </p:val>
                                        </p:tav>
                                      </p:tavLst>
                                    </p:anim>
                                    <p:anim calcmode="lin" valueType="num">
                                      <p:cBhvr additive="base">
                                        <p:cTn id="122"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P spid="7" grpId="1" animBg="1"/>
      <p:bldP spid="8" grpId="0" animBg="1"/>
      <p:bldP spid="8" grpId="1" animBg="1"/>
      <p:bldP spid="9" grpId="0"/>
      <p:bldP spid="9" grpId="1"/>
      <p:bldP spid="10" grpId="0"/>
      <p:bldP spid="10" grpId="1"/>
      <p:bldP spid="11" grpId="0"/>
      <p:bldP spid="11" grpId="1"/>
      <p:bldP spid="12" grpId="0"/>
      <p:bldP spid="12" grpId="1"/>
      <p:bldP spid="13" grpId="0" animBg="1"/>
      <p:bldP spid="14" grpId="0" animBg="1"/>
      <p:bldP spid="15"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6858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743977" y="0"/>
            <a:ext cx="10820802" cy="6858000"/>
          </a:xfrm>
          <a:prstGeom prst="rect">
            <a:avLst/>
          </a:prstGeom>
        </p:spPr>
      </p:pic>
    </p:spTree>
    <p:extLst>
      <p:ext uri="{BB962C8B-B14F-4D97-AF65-F5344CB8AC3E}">
        <p14:creationId xmlns:p14="http://schemas.microsoft.com/office/powerpoint/2010/main" val="773143777"/>
      </p:ext>
    </p:extLst>
  </p:cSld>
  <p:clrMapOvr>
    <a:masterClrMapping/>
  </p:clrMapOvr>
  <p:transition spd="slow">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prstClr val="black"/>
              <a:schemeClr val="accent5">
                <a:tint val="45000"/>
                <a:satMod val="400000"/>
              </a:schemeClr>
            </a:duotone>
          </a:blip>
          <a:stretch>
            <a:fillRect/>
          </a:stretch>
        </p:blipFill>
        <p:spPr>
          <a:xfrm>
            <a:off x="10314010" y="6287638"/>
            <a:ext cx="1955326" cy="533400"/>
          </a:xfrm>
          <a:prstGeom prst="rect">
            <a:avLst/>
          </a:prstGeom>
        </p:spPr>
      </p:pic>
      <p:pic>
        <p:nvPicPr>
          <p:cNvPr id="2" name="Resim 1"/>
          <p:cNvPicPr>
            <a:picLocks noChangeAspect="1"/>
          </p:cNvPicPr>
          <p:nvPr/>
        </p:nvPicPr>
        <p:blipFill>
          <a:blip r:embed="rId3"/>
          <a:stretch>
            <a:fillRect/>
          </a:stretch>
        </p:blipFill>
        <p:spPr>
          <a:xfrm>
            <a:off x="-147852" y="38101"/>
            <a:ext cx="12417188" cy="533400"/>
          </a:xfrm>
          <a:prstGeom prst="rect">
            <a:avLst/>
          </a:prstGeom>
        </p:spPr>
      </p:pic>
      <p:sp>
        <p:nvSpPr>
          <p:cNvPr id="4" name="Metin kutusu 3"/>
          <p:cNvSpPr txBox="1"/>
          <p:nvPr/>
        </p:nvSpPr>
        <p:spPr>
          <a:xfrm>
            <a:off x="261723" y="833884"/>
            <a:ext cx="11682627" cy="1077218"/>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chemeClr val="tx1">
                      <a:alpha val="40000"/>
                    </a:schemeClr>
                  </a:glow>
                </a:effectLst>
              </a:rPr>
              <a:t>Millî Eğitim Bakanlığının diğer bakanlıklarla yapacağı iş birlikleri ve projelerle bir kaynak kapasitesi oluşturulacaktır.</a:t>
            </a:r>
            <a:endParaRPr lang="tr-TR" sz="3200" dirty="0">
              <a:ln>
                <a:solidFill>
                  <a:schemeClr val="bg1"/>
                </a:solidFill>
              </a:ln>
              <a:solidFill>
                <a:schemeClr val="bg1"/>
              </a:solidFill>
              <a:effectLst>
                <a:glow rad="228600">
                  <a:schemeClr val="tx1">
                    <a:alpha val="40000"/>
                  </a:schemeClr>
                </a:glow>
              </a:effectLst>
            </a:endParaRPr>
          </a:p>
        </p:txBody>
      </p:sp>
      <p:sp>
        <p:nvSpPr>
          <p:cNvPr id="5" name="Metin kutusu 4"/>
          <p:cNvSpPr txBox="1"/>
          <p:nvPr/>
        </p:nvSpPr>
        <p:spPr>
          <a:xfrm>
            <a:off x="261723" y="1911102"/>
            <a:ext cx="11682627" cy="1077218"/>
          </a:xfrm>
          <a:prstGeom prst="rect">
            <a:avLst/>
          </a:prstGeom>
          <a:noFill/>
          <a:ln>
            <a:noFill/>
          </a:ln>
        </p:spPr>
        <p:txBody>
          <a:bodyPr wrap="square" rtlCol="0">
            <a:spAutoFit/>
          </a:bodyPr>
          <a:lstStyle/>
          <a:p>
            <a:r>
              <a:rPr lang="tr-TR" sz="3200" dirty="0" smtClean="0">
                <a:ln>
                  <a:solidFill>
                    <a:srgbClr val="FFFF00"/>
                  </a:solidFill>
                </a:ln>
                <a:solidFill>
                  <a:schemeClr val="bg1"/>
                </a:solidFill>
                <a:effectLst>
                  <a:glow rad="228600">
                    <a:schemeClr val="accent5">
                      <a:lumMod val="50000"/>
                      <a:alpha val="40000"/>
                    </a:schemeClr>
                  </a:glow>
                </a:effectLst>
              </a:rPr>
              <a:t>Eğitime yapılan hayırsever bağışlarının daha etkili yönetilmesi için il ve bakanlık düzeyinde bir yapı kurulacaktır.</a:t>
            </a:r>
            <a:endParaRPr lang="tr-TR" sz="3200" dirty="0">
              <a:ln>
                <a:solidFill>
                  <a:srgbClr val="FFFF00"/>
                </a:solidFill>
              </a:ln>
              <a:solidFill>
                <a:schemeClr val="bg1"/>
              </a:solidFill>
              <a:effectLst>
                <a:glow rad="228600">
                  <a:schemeClr val="accent5">
                    <a:lumMod val="50000"/>
                    <a:alpha val="40000"/>
                  </a:schemeClr>
                </a:glow>
              </a:effectLst>
            </a:endParaRPr>
          </a:p>
        </p:txBody>
      </p:sp>
      <p:sp>
        <p:nvSpPr>
          <p:cNvPr id="7" name="Metin kutusu 6"/>
          <p:cNvSpPr txBox="1"/>
          <p:nvPr/>
        </p:nvSpPr>
        <p:spPr>
          <a:xfrm>
            <a:off x="261723" y="2988320"/>
            <a:ext cx="11682627" cy="1077218"/>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chemeClr val="tx1">
                      <a:alpha val="40000"/>
                    </a:schemeClr>
                  </a:glow>
                </a:effectLst>
              </a:rPr>
              <a:t>Okulun kendi koşullarında gelişimini desteklemek için her okula Okul Gelişim Planı hedefleriyle uyumlu okul gelişim bütçesi verilecektir.</a:t>
            </a:r>
            <a:endParaRPr lang="tr-TR" sz="3200" dirty="0">
              <a:ln>
                <a:solidFill>
                  <a:schemeClr val="bg1"/>
                </a:solidFill>
              </a:ln>
              <a:solidFill>
                <a:schemeClr val="bg1"/>
              </a:solidFill>
              <a:effectLst>
                <a:glow rad="228600">
                  <a:schemeClr val="tx1">
                    <a:alpha val="40000"/>
                  </a:schemeClr>
                </a:glow>
              </a:effectLst>
            </a:endParaRPr>
          </a:p>
        </p:txBody>
      </p:sp>
      <p:sp>
        <p:nvSpPr>
          <p:cNvPr id="8" name="Metin kutusu 7"/>
          <p:cNvSpPr txBox="1"/>
          <p:nvPr/>
        </p:nvSpPr>
        <p:spPr>
          <a:xfrm>
            <a:off x="261723" y="4065538"/>
            <a:ext cx="11682627" cy="1569660"/>
          </a:xfrm>
          <a:prstGeom prst="rect">
            <a:avLst/>
          </a:prstGeom>
          <a:noFill/>
          <a:ln>
            <a:noFill/>
          </a:ln>
        </p:spPr>
        <p:txBody>
          <a:bodyPr wrap="square" rtlCol="0">
            <a:spAutoFit/>
          </a:bodyPr>
          <a:lstStyle/>
          <a:p>
            <a:r>
              <a:rPr lang="tr-TR" sz="3200" dirty="0" smtClean="0">
                <a:ln>
                  <a:solidFill>
                    <a:srgbClr val="FFFF00"/>
                  </a:solidFill>
                </a:ln>
                <a:solidFill>
                  <a:schemeClr val="bg1"/>
                </a:solidFill>
                <a:effectLst>
                  <a:glow rad="228600">
                    <a:schemeClr val="accent5">
                      <a:lumMod val="50000"/>
                      <a:alpha val="40000"/>
                    </a:schemeClr>
                  </a:glow>
                </a:effectLst>
              </a:rPr>
              <a:t>Mesleki Teknik Eğitim kurumlarının altyapı ve donanım gereksinmelerinin karşılanmasında döner sermaye gelirleri yeni bir modele kavuşturulacaktır.</a:t>
            </a:r>
            <a:endParaRPr lang="tr-TR" sz="3200" dirty="0">
              <a:ln>
                <a:solidFill>
                  <a:srgbClr val="FFFF00"/>
                </a:solidFill>
              </a:ln>
              <a:solidFill>
                <a:schemeClr val="bg1"/>
              </a:solidFill>
              <a:effectLst>
                <a:glow rad="228600">
                  <a:schemeClr val="accent5">
                    <a:lumMod val="50000"/>
                    <a:alpha val="40000"/>
                  </a:schemeClr>
                </a:glow>
              </a:effectLst>
            </a:endParaRPr>
          </a:p>
        </p:txBody>
      </p:sp>
      <p:sp>
        <p:nvSpPr>
          <p:cNvPr id="9" name="Metin kutusu 8"/>
          <p:cNvSpPr txBox="1"/>
          <p:nvPr/>
        </p:nvSpPr>
        <p:spPr>
          <a:xfrm>
            <a:off x="219428" y="5635198"/>
            <a:ext cx="11682627" cy="584775"/>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chemeClr val="tx1">
                      <a:alpha val="40000"/>
                    </a:schemeClr>
                  </a:glow>
                </a:effectLst>
              </a:rPr>
              <a:t>Finansman yöntemleri çeşitlendirilecek.</a:t>
            </a:r>
            <a:endParaRPr lang="tr-TR" sz="3200" dirty="0">
              <a:ln>
                <a:solidFill>
                  <a:schemeClr val="bg1"/>
                </a:solidFill>
              </a:ln>
              <a:solidFill>
                <a:schemeClr val="bg1"/>
              </a:solidFill>
              <a:effectLst>
                <a:glow rad="228600">
                  <a:schemeClr val="tx1">
                    <a:alpha val="40000"/>
                  </a:schemeClr>
                </a:glow>
              </a:effectLst>
            </a:endParaRPr>
          </a:p>
        </p:txBody>
      </p:sp>
    </p:spTree>
    <p:extLst>
      <p:ext uri="{BB962C8B-B14F-4D97-AF65-F5344CB8AC3E}">
        <p14:creationId xmlns:p14="http://schemas.microsoft.com/office/powerpoint/2010/main" val="207768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1+#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nodeType="after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0-#ppt_w/2"/>
                                          </p:val>
                                        </p:tav>
                                        <p:tav tm="100000">
                                          <p:val>
                                            <p:strVal val="#ppt_x"/>
                                          </p:val>
                                        </p:tav>
                                      </p:tavLst>
                                    </p:anim>
                                    <p:anim calcmode="lin" valueType="num">
                                      <p:cBhvr additive="base">
                                        <p:cTn id="13" dur="75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22" presetClass="entr" presetSubtype="8" fill="hold" grpId="0" nodeType="afterEffect">
                                  <p:stCondLst>
                                    <p:cond delay="25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right)">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0" y="3186953"/>
            <a:ext cx="12192000" cy="367104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0" y="0"/>
            <a:ext cx="12192000" cy="3186953"/>
          </a:xfrm>
          <a:prstGeom prst="rect">
            <a:avLst/>
          </a:prstGeom>
          <a:solidFill>
            <a:schemeClr val="accent5">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rotWithShape="1">
          <a:blip r:embed="rId2"/>
          <a:srcRect l="758" r="748"/>
          <a:stretch/>
        </p:blipFill>
        <p:spPr>
          <a:xfrm>
            <a:off x="2554941" y="0"/>
            <a:ext cx="6777318" cy="6858000"/>
          </a:xfrm>
          <a:prstGeom prst="rect">
            <a:avLst/>
          </a:prstGeom>
        </p:spPr>
      </p:pic>
    </p:spTree>
    <p:extLst>
      <p:ext uri="{BB962C8B-B14F-4D97-AF65-F5344CB8AC3E}">
        <p14:creationId xmlns:p14="http://schemas.microsoft.com/office/powerpoint/2010/main" val="529105228"/>
      </p:ext>
    </p:extLst>
  </p:cSld>
  <p:clrMapOvr>
    <a:masterClrMapping/>
  </p:clrMapOvr>
  <p:transition spd="slow">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prstClr val="black"/>
              <a:schemeClr val="accent5">
                <a:tint val="45000"/>
                <a:satMod val="400000"/>
              </a:schemeClr>
            </a:duotone>
          </a:blip>
          <a:stretch>
            <a:fillRect/>
          </a:stretch>
        </p:blipFill>
        <p:spPr>
          <a:xfrm>
            <a:off x="10314010" y="6287638"/>
            <a:ext cx="1955326" cy="533400"/>
          </a:xfrm>
          <a:prstGeom prst="rect">
            <a:avLst/>
          </a:prstGeom>
        </p:spPr>
      </p:pic>
      <p:pic>
        <p:nvPicPr>
          <p:cNvPr id="2" name="Resim 1"/>
          <p:cNvPicPr>
            <a:picLocks noChangeAspect="1"/>
          </p:cNvPicPr>
          <p:nvPr/>
        </p:nvPicPr>
        <p:blipFill>
          <a:blip r:embed="rId3"/>
          <a:stretch>
            <a:fillRect/>
          </a:stretch>
        </p:blipFill>
        <p:spPr>
          <a:xfrm>
            <a:off x="9764144" y="-57150"/>
            <a:ext cx="2446906" cy="1914525"/>
          </a:xfrm>
          <a:prstGeom prst="rect">
            <a:avLst/>
          </a:prstGeom>
        </p:spPr>
      </p:pic>
      <p:sp>
        <p:nvSpPr>
          <p:cNvPr id="4" name="Metin kutusu 3"/>
          <p:cNvSpPr txBox="1"/>
          <p:nvPr/>
        </p:nvSpPr>
        <p:spPr>
          <a:xfrm>
            <a:off x="0" y="1013702"/>
            <a:ext cx="8743950" cy="1569660"/>
          </a:xfrm>
          <a:prstGeom prst="rect">
            <a:avLst/>
          </a:prstGeom>
          <a:solidFill>
            <a:srgbClr val="0070C0"/>
          </a:solidFill>
          <a:ln>
            <a:solidFill>
              <a:srgbClr val="0070C0"/>
            </a:solidFill>
          </a:ln>
        </p:spPr>
        <p:txBody>
          <a:bodyPr wrap="square" rtlCol="0">
            <a:spAutoFit/>
          </a:bodyPr>
          <a:lstStyle/>
          <a:p>
            <a:r>
              <a:rPr lang="tr-TR" sz="3200" dirty="0" smtClean="0">
                <a:ln>
                  <a:solidFill>
                    <a:schemeClr val="bg1"/>
                  </a:solidFill>
                </a:ln>
                <a:solidFill>
                  <a:schemeClr val="bg1"/>
                </a:solidFill>
              </a:rPr>
              <a:t>Teftiş sistemimizde inceleme, araştırma ve soruşturma ile kurumsal rehberlik bileşenleri ayrılarak iki ayrı uzmanlık alanı oluşturulacaktır.</a:t>
            </a:r>
            <a:endParaRPr lang="tr-TR" sz="3200" dirty="0">
              <a:ln>
                <a:solidFill>
                  <a:schemeClr val="bg1"/>
                </a:solidFill>
              </a:ln>
              <a:solidFill>
                <a:schemeClr val="bg1"/>
              </a:solidFill>
            </a:endParaRPr>
          </a:p>
        </p:txBody>
      </p:sp>
      <p:sp>
        <p:nvSpPr>
          <p:cNvPr id="5" name="Metin kutusu 4"/>
          <p:cNvSpPr txBox="1"/>
          <p:nvPr/>
        </p:nvSpPr>
        <p:spPr>
          <a:xfrm>
            <a:off x="0" y="2903342"/>
            <a:ext cx="8743950" cy="1569660"/>
          </a:xfrm>
          <a:prstGeom prst="rect">
            <a:avLst/>
          </a:prstGeom>
          <a:solidFill>
            <a:srgbClr val="0070C0"/>
          </a:solidFill>
          <a:ln>
            <a:solidFill>
              <a:srgbClr val="0070C0"/>
            </a:solidFill>
          </a:ln>
        </p:spPr>
        <p:txBody>
          <a:bodyPr wrap="square" rtlCol="0">
            <a:spAutoFit/>
          </a:bodyPr>
          <a:lstStyle/>
          <a:p>
            <a:r>
              <a:rPr lang="tr-TR" sz="3200" dirty="0" smtClean="0">
                <a:ln>
                  <a:solidFill>
                    <a:schemeClr val="bg1"/>
                  </a:solidFill>
                </a:ln>
                <a:solidFill>
                  <a:schemeClr val="bg1"/>
                </a:solidFill>
              </a:rPr>
              <a:t>Bakanlık müfettişlerine eğitim politika ve uygulamalarındaki uyumun sağlanması, izlenmesi ve </a:t>
            </a:r>
            <a:r>
              <a:rPr lang="tr-TR" sz="3200" dirty="0" err="1" smtClean="0">
                <a:ln>
                  <a:solidFill>
                    <a:schemeClr val="bg1"/>
                  </a:solidFill>
                </a:ln>
                <a:solidFill>
                  <a:schemeClr val="bg1"/>
                </a:solidFill>
              </a:rPr>
              <a:t>raporlaştırılmasına</a:t>
            </a:r>
            <a:r>
              <a:rPr lang="tr-TR" sz="3200" dirty="0" smtClean="0">
                <a:ln>
                  <a:solidFill>
                    <a:schemeClr val="bg1"/>
                  </a:solidFill>
                </a:ln>
                <a:solidFill>
                  <a:schemeClr val="bg1"/>
                </a:solidFill>
              </a:rPr>
              <a:t> ilişkin yeni bir rol verilecektir.</a:t>
            </a:r>
            <a:endParaRPr lang="tr-TR" sz="3200" dirty="0">
              <a:ln>
                <a:solidFill>
                  <a:schemeClr val="bg1"/>
                </a:solidFill>
              </a:ln>
              <a:solidFill>
                <a:schemeClr val="bg1"/>
              </a:solidFill>
            </a:endParaRPr>
          </a:p>
        </p:txBody>
      </p:sp>
      <p:sp>
        <p:nvSpPr>
          <p:cNvPr id="7" name="Metin kutusu 6"/>
          <p:cNvSpPr txBox="1"/>
          <p:nvPr/>
        </p:nvSpPr>
        <p:spPr>
          <a:xfrm>
            <a:off x="0" y="4792982"/>
            <a:ext cx="8743950" cy="1077218"/>
          </a:xfrm>
          <a:prstGeom prst="rect">
            <a:avLst/>
          </a:prstGeom>
          <a:solidFill>
            <a:srgbClr val="0070C0"/>
          </a:solidFill>
          <a:ln>
            <a:solidFill>
              <a:srgbClr val="0070C0"/>
            </a:solidFill>
          </a:ln>
        </p:spPr>
        <p:txBody>
          <a:bodyPr wrap="square" rtlCol="0">
            <a:spAutoFit/>
          </a:bodyPr>
          <a:lstStyle/>
          <a:p>
            <a:r>
              <a:rPr lang="tr-TR" sz="3200" dirty="0" smtClean="0">
                <a:ln>
                  <a:solidFill>
                    <a:schemeClr val="bg1"/>
                  </a:solidFill>
                </a:ln>
                <a:solidFill>
                  <a:schemeClr val="bg1"/>
                </a:solidFill>
              </a:rPr>
              <a:t>Teftiş sistemimizde rehberlik işlevi, Okul Gelişim </a:t>
            </a:r>
            <a:r>
              <a:rPr lang="tr-TR" sz="3200" dirty="0" err="1" smtClean="0">
                <a:ln>
                  <a:solidFill>
                    <a:schemeClr val="bg1"/>
                  </a:solidFill>
                </a:ln>
                <a:solidFill>
                  <a:schemeClr val="bg1"/>
                </a:solidFill>
              </a:rPr>
              <a:t>Modeli’ne</a:t>
            </a:r>
            <a:r>
              <a:rPr lang="tr-TR" sz="3200" dirty="0" smtClean="0">
                <a:ln>
                  <a:solidFill>
                    <a:schemeClr val="bg1"/>
                  </a:solidFill>
                </a:ln>
                <a:solidFill>
                  <a:schemeClr val="bg1"/>
                </a:solidFill>
              </a:rPr>
              <a:t> yönelik olarak yapılandırılacaktır.</a:t>
            </a:r>
            <a:endParaRPr lang="tr-TR" sz="3200" dirty="0">
              <a:ln>
                <a:solidFill>
                  <a:schemeClr val="bg1"/>
                </a:solidFill>
              </a:ln>
              <a:solidFill>
                <a:schemeClr val="bg1"/>
              </a:solidFill>
            </a:endParaRPr>
          </a:p>
        </p:txBody>
      </p:sp>
      <p:sp>
        <p:nvSpPr>
          <p:cNvPr id="8" name="Metin kutusu 7"/>
          <p:cNvSpPr txBox="1"/>
          <p:nvPr/>
        </p:nvSpPr>
        <p:spPr>
          <a:xfrm>
            <a:off x="0" y="1857375"/>
            <a:ext cx="9201150" cy="3046988"/>
          </a:xfrm>
          <a:prstGeom prst="rect">
            <a:avLst/>
          </a:prstGeom>
          <a:solidFill>
            <a:srgbClr val="0070C0"/>
          </a:solidFill>
          <a:ln>
            <a:solidFill>
              <a:srgbClr val="0070C0"/>
            </a:solidFill>
          </a:ln>
        </p:spPr>
        <p:txBody>
          <a:bodyPr wrap="square" rtlCol="0">
            <a:spAutoFit/>
          </a:bodyPr>
          <a:lstStyle/>
          <a:p>
            <a:r>
              <a:rPr lang="tr-TR" sz="3200" dirty="0" smtClean="0">
                <a:ln>
                  <a:solidFill>
                    <a:schemeClr val="bg1"/>
                  </a:solidFill>
                </a:ln>
                <a:solidFill>
                  <a:schemeClr val="bg1"/>
                </a:solidFill>
              </a:rPr>
              <a:t>Dünyadaki başarılı eğitim sistemleri incelendiğinde izleme, değerlendirme ve denetim süreçlerindeki farklılaşmanın odağında öğretimin iyileştirilmesine yönelik öğretmen ve okul temelli rehberlik yer almaktadır. 2023 Eğitim Vizyonu, teftiş sisteminin okul geliştirme amaçlı rehberlik boyutunu öne çıkaracaktır.</a:t>
            </a:r>
            <a:endParaRPr lang="tr-TR" sz="3200" dirty="0">
              <a:ln>
                <a:solidFill>
                  <a:schemeClr val="bg1"/>
                </a:solidFill>
              </a:ln>
              <a:solidFill>
                <a:schemeClr val="bg1"/>
              </a:solidFill>
            </a:endParaRPr>
          </a:p>
        </p:txBody>
      </p:sp>
      <p:sp>
        <p:nvSpPr>
          <p:cNvPr id="9" name="Metin kutusu 8"/>
          <p:cNvSpPr txBox="1"/>
          <p:nvPr/>
        </p:nvSpPr>
        <p:spPr>
          <a:xfrm>
            <a:off x="0" y="5331591"/>
            <a:ext cx="9201150" cy="1077218"/>
          </a:xfrm>
          <a:prstGeom prst="rect">
            <a:avLst/>
          </a:prstGeom>
          <a:solidFill>
            <a:srgbClr val="0070C0"/>
          </a:solidFill>
          <a:ln>
            <a:solidFill>
              <a:srgbClr val="0070C0"/>
            </a:solidFill>
          </a:ln>
        </p:spPr>
        <p:txBody>
          <a:bodyPr wrap="square" rtlCol="0">
            <a:spAutoFit/>
          </a:bodyPr>
          <a:lstStyle/>
          <a:p>
            <a:r>
              <a:rPr lang="tr-TR" sz="3200" dirty="0" smtClean="0">
                <a:ln>
                  <a:solidFill>
                    <a:schemeClr val="bg1"/>
                  </a:solidFill>
                </a:ln>
                <a:solidFill>
                  <a:schemeClr val="bg1"/>
                </a:solidFill>
              </a:rPr>
              <a:t>Kurumsal rehberlik ve teftiş hizmetleri yapılandırılacak.</a:t>
            </a:r>
            <a:endParaRPr lang="tr-TR" sz="3200" dirty="0">
              <a:ln>
                <a:solidFill>
                  <a:schemeClr val="bg1"/>
                </a:solidFill>
              </a:ln>
              <a:solidFill>
                <a:schemeClr val="bg1"/>
              </a:solidFill>
            </a:endParaRPr>
          </a:p>
        </p:txBody>
      </p:sp>
    </p:spTree>
    <p:extLst>
      <p:ext uri="{BB962C8B-B14F-4D97-AF65-F5344CB8AC3E}">
        <p14:creationId xmlns:p14="http://schemas.microsoft.com/office/powerpoint/2010/main" val="267611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1+#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3" fill="hold" nodeType="after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1+#ppt_w/2"/>
                                          </p:val>
                                        </p:tav>
                                        <p:tav tm="100000">
                                          <p:val>
                                            <p:strVal val="#ppt_x"/>
                                          </p:val>
                                        </p:tav>
                                      </p:tavLst>
                                    </p:anim>
                                    <p:anim calcmode="lin" valueType="num">
                                      <p:cBhvr additive="base">
                                        <p:cTn id="13" dur="75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xit" presetSubtype="37" fill="hold" grpId="1" nodeType="clickEffect">
                                  <p:stCondLst>
                                    <p:cond delay="0"/>
                                  </p:stCondLst>
                                  <p:childTnLst>
                                    <p:animEffect transition="out" filter="barn(outVertical)">
                                      <p:cBhvr>
                                        <p:cTn id="32" dur="1000"/>
                                        <p:tgtEl>
                                          <p:spTgt spid="4"/>
                                        </p:tgtEl>
                                      </p:cBhvr>
                                    </p:animEffect>
                                    <p:set>
                                      <p:cBhvr>
                                        <p:cTn id="33" dur="1" fill="hold">
                                          <p:stCondLst>
                                            <p:cond delay="999"/>
                                          </p:stCondLst>
                                        </p:cTn>
                                        <p:tgtEl>
                                          <p:spTgt spid="4"/>
                                        </p:tgtEl>
                                        <p:attrNameLst>
                                          <p:attrName>style.visibility</p:attrName>
                                        </p:attrNameLst>
                                      </p:cBhvr>
                                      <p:to>
                                        <p:strVal val="hidden"/>
                                      </p:to>
                                    </p:set>
                                  </p:childTnLst>
                                </p:cTn>
                              </p:par>
                              <p:par>
                                <p:cTn id="34" presetID="16" presetClass="exit" presetSubtype="37" fill="hold" grpId="1" nodeType="withEffect">
                                  <p:stCondLst>
                                    <p:cond delay="0"/>
                                  </p:stCondLst>
                                  <p:childTnLst>
                                    <p:animEffect transition="out" filter="barn(outVertical)">
                                      <p:cBhvr>
                                        <p:cTn id="35" dur="1000"/>
                                        <p:tgtEl>
                                          <p:spTgt spid="5"/>
                                        </p:tgtEl>
                                      </p:cBhvr>
                                    </p:animEffect>
                                    <p:set>
                                      <p:cBhvr>
                                        <p:cTn id="36" dur="1" fill="hold">
                                          <p:stCondLst>
                                            <p:cond delay="999"/>
                                          </p:stCondLst>
                                        </p:cTn>
                                        <p:tgtEl>
                                          <p:spTgt spid="5"/>
                                        </p:tgtEl>
                                        <p:attrNameLst>
                                          <p:attrName>style.visibility</p:attrName>
                                        </p:attrNameLst>
                                      </p:cBhvr>
                                      <p:to>
                                        <p:strVal val="hidden"/>
                                      </p:to>
                                    </p:set>
                                  </p:childTnLst>
                                </p:cTn>
                              </p:par>
                              <p:par>
                                <p:cTn id="37" presetID="16" presetClass="exit" presetSubtype="37" fill="hold" grpId="1" nodeType="withEffect">
                                  <p:stCondLst>
                                    <p:cond delay="0"/>
                                  </p:stCondLst>
                                  <p:childTnLst>
                                    <p:animEffect transition="out" filter="barn(outVertical)">
                                      <p:cBhvr>
                                        <p:cTn id="38" dur="1000"/>
                                        <p:tgtEl>
                                          <p:spTgt spid="7"/>
                                        </p:tgtEl>
                                      </p:cBhvr>
                                    </p:animEffect>
                                    <p:set>
                                      <p:cBhvr>
                                        <p:cTn id="39" dur="1" fill="hold">
                                          <p:stCondLst>
                                            <p:cond delay="999"/>
                                          </p:stCondLst>
                                        </p:cTn>
                                        <p:tgtEl>
                                          <p:spTgt spid="7"/>
                                        </p:tgtEl>
                                        <p:attrNameLst>
                                          <p:attrName>style.visibility</p:attrName>
                                        </p:attrNameLst>
                                      </p:cBhvr>
                                      <p:to>
                                        <p:strVal val="hidden"/>
                                      </p:to>
                                    </p:set>
                                  </p:childTnLst>
                                </p:cTn>
                              </p:par>
                            </p:childTnLst>
                          </p:cTn>
                        </p:par>
                        <p:par>
                          <p:cTn id="40" fill="hold">
                            <p:stCondLst>
                              <p:cond delay="1000"/>
                            </p:stCondLst>
                            <p:childTnLst>
                              <p:par>
                                <p:cTn id="41" presetID="16" presetClass="entr" presetSubtype="21"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1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P spid="7" grpId="1"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p:cNvPicPr>
            <a:picLocks noChangeAspect="1"/>
          </p:cNvPicPr>
          <p:nvPr/>
        </p:nvPicPr>
        <p:blipFill>
          <a:blip r:embed="rId2"/>
          <a:stretch>
            <a:fillRect/>
          </a:stretch>
        </p:blipFill>
        <p:spPr>
          <a:xfrm>
            <a:off x="6088180" y="5525638"/>
            <a:ext cx="1962150" cy="1295400"/>
          </a:xfrm>
          <a:prstGeom prst="rect">
            <a:avLst/>
          </a:prstGeom>
        </p:spPr>
      </p:pic>
      <p:pic>
        <p:nvPicPr>
          <p:cNvPr id="6" name="Resim 5"/>
          <p:cNvPicPr>
            <a:picLocks noChangeAspect="1"/>
          </p:cNvPicPr>
          <p:nvPr/>
        </p:nvPicPr>
        <p:blipFill>
          <a:blip r:embed="rId3">
            <a:duotone>
              <a:prstClr val="black"/>
              <a:schemeClr val="accent5">
                <a:tint val="45000"/>
                <a:satMod val="400000"/>
              </a:schemeClr>
            </a:duotone>
          </a:blip>
          <a:stretch>
            <a:fillRect/>
          </a:stretch>
        </p:blipFill>
        <p:spPr>
          <a:xfrm>
            <a:off x="10133035" y="6287638"/>
            <a:ext cx="1955326" cy="533400"/>
          </a:xfrm>
          <a:prstGeom prst="rect">
            <a:avLst/>
          </a:prstGeom>
        </p:spPr>
      </p:pic>
      <p:pic>
        <p:nvPicPr>
          <p:cNvPr id="7" name="Resim 6"/>
          <p:cNvPicPr>
            <a:picLocks noChangeAspect="1"/>
          </p:cNvPicPr>
          <p:nvPr/>
        </p:nvPicPr>
        <p:blipFill rotWithShape="1">
          <a:blip r:embed="rId4"/>
          <a:srcRect r="1140"/>
          <a:stretch/>
        </p:blipFill>
        <p:spPr>
          <a:xfrm>
            <a:off x="259521" y="173838"/>
            <a:ext cx="5360239" cy="6494800"/>
          </a:xfrm>
          <a:prstGeom prst="rect">
            <a:avLst/>
          </a:prstGeom>
        </p:spPr>
      </p:pic>
      <p:sp>
        <p:nvSpPr>
          <p:cNvPr id="8" name="Metin kutusu 7"/>
          <p:cNvSpPr txBox="1"/>
          <p:nvPr/>
        </p:nvSpPr>
        <p:spPr>
          <a:xfrm>
            <a:off x="6032310" y="-4"/>
            <a:ext cx="5854890" cy="1200329"/>
          </a:xfrm>
          <a:prstGeom prst="rect">
            <a:avLst/>
          </a:prstGeom>
          <a:noFill/>
        </p:spPr>
        <p:txBody>
          <a:bodyPr wrap="square" rtlCol="0">
            <a:spAutoFit/>
          </a:bodyPr>
          <a:lstStyle/>
          <a:p>
            <a:r>
              <a:rPr lang="tr-TR" sz="2400" b="1" dirty="0">
                <a:solidFill>
                  <a:sysClr val="windowText" lastClr="000000"/>
                </a:solidFill>
                <a:effectLst>
                  <a:glow rad="228600">
                    <a:schemeClr val="accent5">
                      <a:satMod val="175000"/>
                      <a:alpha val="40000"/>
                    </a:schemeClr>
                  </a:glow>
                </a:effectLst>
              </a:rPr>
              <a:t>Eğitim-öğretim sisteminin hedefi, aklıselim, kalbi selim, zevkiselim sahibi bireyler yetiştirmek olmalıdır.</a:t>
            </a:r>
          </a:p>
        </p:txBody>
      </p:sp>
      <p:sp>
        <p:nvSpPr>
          <p:cNvPr id="9" name="Metin kutusu 8"/>
          <p:cNvSpPr txBox="1"/>
          <p:nvPr/>
        </p:nvSpPr>
        <p:spPr>
          <a:xfrm>
            <a:off x="6032310" y="1132085"/>
            <a:ext cx="5854890" cy="1569660"/>
          </a:xfrm>
          <a:prstGeom prst="rect">
            <a:avLst/>
          </a:prstGeom>
          <a:noFill/>
        </p:spPr>
        <p:txBody>
          <a:bodyPr wrap="square" rtlCol="0">
            <a:spAutoFit/>
          </a:bodyPr>
          <a:lstStyle/>
          <a:p>
            <a:r>
              <a:rPr lang="tr-TR" sz="2400" b="1" dirty="0">
                <a:solidFill>
                  <a:sysClr val="windowText" lastClr="000000"/>
                </a:solidFill>
                <a:effectLst>
                  <a:glow rad="228600">
                    <a:schemeClr val="accent2">
                      <a:satMod val="175000"/>
                      <a:alpha val="40000"/>
                    </a:schemeClr>
                  </a:glow>
                </a:effectLst>
              </a:rPr>
              <a:t>Artık Türkiye’nin eğitim-öğretim alanında sıçrama yapma, nicelikten niteliğe bir şahlanışı ve hamleyi gerçekleştirme zamanı gelmiştir.</a:t>
            </a:r>
          </a:p>
        </p:txBody>
      </p:sp>
      <p:sp>
        <p:nvSpPr>
          <p:cNvPr id="10" name="Metin kutusu 9"/>
          <p:cNvSpPr txBox="1"/>
          <p:nvPr/>
        </p:nvSpPr>
        <p:spPr>
          <a:xfrm>
            <a:off x="6032310" y="2632666"/>
            <a:ext cx="5854890" cy="1938992"/>
          </a:xfrm>
          <a:prstGeom prst="rect">
            <a:avLst/>
          </a:prstGeom>
          <a:noFill/>
        </p:spPr>
        <p:txBody>
          <a:bodyPr wrap="square" rtlCol="0">
            <a:spAutoFit/>
          </a:bodyPr>
          <a:lstStyle/>
          <a:p>
            <a:pPr lvl="0"/>
            <a:r>
              <a:rPr lang="tr-TR" sz="2400" b="1" dirty="0">
                <a:solidFill>
                  <a:sysClr val="windowText" lastClr="000000"/>
                </a:solidFill>
                <a:effectLst>
                  <a:glow rad="228600">
                    <a:schemeClr val="accent5">
                      <a:satMod val="175000"/>
                      <a:alpha val="40000"/>
                    </a:schemeClr>
                  </a:glow>
                </a:effectLst>
              </a:rPr>
              <a:t>2023 Eğitim Vizyonu, sabır, emek, samimiyet ve fedakârlık isteyen uzun bir süreç olan eğitim-öğretim konusundaki atılım ve şahlanış stratejimizin yol haritasını ifade etmektedir.</a:t>
            </a:r>
          </a:p>
        </p:txBody>
      </p:sp>
      <p:sp>
        <p:nvSpPr>
          <p:cNvPr id="11" name="Metin kutusu 10"/>
          <p:cNvSpPr txBox="1"/>
          <p:nvPr/>
        </p:nvSpPr>
        <p:spPr>
          <a:xfrm>
            <a:off x="6032310" y="4447989"/>
            <a:ext cx="5854890" cy="1200329"/>
          </a:xfrm>
          <a:prstGeom prst="rect">
            <a:avLst/>
          </a:prstGeom>
          <a:noFill/>
        </p:spPr>
        <p:txBody>
          <a:bodyPr wrap="square" rtlCol="0">
            <a:spAutoFit/>
          </a:bodyPr>
          <a:lstStyle/>
          <a:p>
            <a:r>
              <a:rPr lang="tr-TR" sz="2400" b="1" dirty="0">
                <a:solidFill>
                  <a:sysClr val="windowText" lastClr="000000"/>
                </a:solidFill>
                <a:effectLst>
                  <a:glow rad="228600">
                    <a:schemeClr val="accent2">
                      <a:satMod val="175000"/>
                      <a:alpha val="40000"/>
                    </a:schemeClr>
                  </a:glow>
                </a:effectLst>
              </a:rPr>
              <a:t>2053 ve 2071 Türkiye’sinin liderleri, öncüleri, uygulayıcıları bu vizyonun ortaya çıkaracağı eğitim sistemimizden yetişecektir.</a:t>
            </a:r>
          </a:p>
        </p:txBody>
      </p:sp>
    </p:spTree>
    <p:extLst>
      <p:ext uri="{BB962C8B-B14F-4D97-AF65-F5344CB8AC3E}">
        <p14:creationId xmlns:p14="http://schemas.microsoft.com/office/powerpoint/2010/main" val="89885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1+#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4" presetClass="entr" presetSubtype="1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par>
                          <p:cTn id="13" fill="hold">
                            <p:stCondLst>
                              <p:cond delay="750"/>
                            </p:stCondLst>
                            <p:childTnLst>
                              <p:par>
                                <p:cTn id="14" presetID="14" presetClass="entr" presetSubtype="10" fill="hold" grpId="0" nodeType="afterEffect">
                                  <p:stCondLst>
                                    <p:cond delay="500"/>
                                  </p:stCondLst>
                                  <p:iterate type="lt">
                                    <p:tmPct val="10000"/>
                                  </p:iterate>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250"/>
                                        <p:tgtEl>
                                          <p:spTgt spid="8"/>
                                        </p:tgtEl>
                                      </p:cBhvr>
                                    </p:animEffect>
                                  </p:childTnLst>
                                </p:cTn>
                              </p:par>
                            </p:childTnLst>
                          </p:cTn>
                        </p:par>
                        <p:par>
                          <p:cTn id="17" fill="hold">
                            <p:stCondLst>
                              <p:cond delay="3900"/>
                            </p:stCondLst>
                            <p:childTnLst>
                              <p:par>
                                <p:cTn id="18" presetID="22" presetClass="entr" presetSubtype="8" fill="hold" grpId="0" nodeType="afterEffect">
                                  <p:stCondLst>
                                    <p:cond delay="500"/>
                                  </p:stCondLst>
                                  <p:iterate type="lt">
                                    <p:tmPct val="10000"/>
                                  </p:iterate>
                                  <p:childTnLst>
                                    <p:set>
                                      <p:cBhvr>
                                        <p:cTn id="19" dur="1" fill="hold">
                                          <p:stCondLst>
                                            <p:cond delay="0"/>
                                          </p:stCondLst>
                                        </p:cTn>
                                        <p:tgtEl>
                                          <p:spTgt spid="9"/>
                                        </p:tgtEl>
                                        <p:attrNameLst>
                                          <p:attrName>style.visibility</p:attrName>
                                        </p:attrNameLst>
                                      </p:cBhvr>
                                      <p:to>
                                        <p:strVal val="visible"/>
                                      </p:to>
                                    </p:set>
                                    <p:animEffect transition="in" filter="wipe(left)">
                                      <p:cBhvr>
                                        <p:cTn id="20" dur="250"/>
                                        <p:tgtEl>
                                          <p:spTgt spid="9"/>
                                        </p:tgtEl>
                                      </p:cBhvr>
                                    </p:animEffect>
                                  </p:childTnLst>
                                </p:cTn>
                              </p:par>
                            </p:childTnLst>
                          </p:cTn>
                        </p:par>
                        <p:par>
                          <p:cTn id="21" fill="hold">
                            <p:stCondLst>
                              <p:cond delay="7625"/>
                            </p:stCondLst>
                            <p:childTnLst>
                              <p:par>
                                <p:cTn id="22" presetID="14" presetClass="entr" presetSubtype="5" fill="hold" grpId="0" nodeType="afterEffect">
                                  <p:stCondLst>
                                    <p:cond delay="500"/>
                                  </p:stCondLst>
                                  <p:iterate type="lt">
                                    <p:tmPct val="10000"/>
                                  </p:iterate>
                                  <p:childTnLst>
                                    <p:set>
                                      <p:cBhvr>
                                        <p:cTn id="23" dur="1" fill="hold">
                                          <p:stCondLst>
                                            <p:cond delay="0"/>
                                          </p:stCondLst>
                                        </p:cTn>
                                        <p:tgtEl>
                                          <p:spTgt spid="10"/>
                                        </p:tgtEl>
                                        <p:attrNameLst>
                                          <p:attrName>style.visibility</p:attrName>
                                        </p:attrNameLst>
                                      </p:cBhvr>
                                      <p:to>
                                        <p:strVal val="visible"/>
                                      </p:to>
                                    </p:set>
                                    <p:animEffect transition="in" filter="randombar(vertical)">
                                      <p:cBhvr>
                                        <p:cTn id="24" dur="250"/>
                                        <p:tgtEl>
                                          <p:spTgt spid="10"/>
                                        </p:tgtEl>
                                      </p:cBhvr>
                                    </p:animEffect>
                                  </p:childTnLst>
                                </p:cTn>
                              </p:par>
                            </p:childTnLst>
                          </p:cTn>
                        </p:par>
                        <p:par>
                          <p:cTn id="25" fill="hold">
                            <p:stCondLst>
                              <p:cond delay="12250"/>
                            </p:stCondLst>
                            <p:childTnLst>
                              <p:par>
                                <p:cTn id="26" presetID="22" presetClass="entr" presetSubtype="8" fill="hold" grpId="0" nodeType="afterEffect">
                                  <p:stCondLst>
                                    <p:cond delay="500"/>
                                  </p:stCondLst>
                                  <p:iterate type="lt">
                                    <p:tmPct val="10000"/>
                                  </p:iterate>
                                  <p:childTnLst>
                                    <p:set>
                                      <p:cBhvr>
                                        <p:cTn id="27" dur="1" fill="hold">
                                          <p:stCondLst>
                                            <p:cond delay="0"/>
                                          </p:stCondLst>
                                        </p:cTn>
                                        <p:tgtEl>
                                          <p:spTgt spid="11"/>
                                        </p:tgtEl>
                                        <p:attrNameLst>
                                          <p:attrName>style.visibility</p:attrName>
                                        </p:attrNameLst>
                                      </p:cBhvr>
                                      <p:to>
                                        <p:strVal val="visible"/>
                                      </p:to>
                                    </p:set>
                                    <p:animEffect transition="in" filter="wipe(left)">
                                      <p:cBhvr>
                                        <p:cTn id="28" dur="250"/>
                                        <p:tgtEl>
                                          <p:spTgt spid="11"/>
                                        </p:tgtEl>
                                      </p:cBhvr>
                                    </p:animEffect>
                                  </p:childTnLst>
                                </p:cTn>
                              </p:par>
                            </p:childTnLst>
                          </p:cTn>
                        </p:par>
                        <p:par>
                          <p:cTn id="29" fill="hold">
                            <p:stCondLst>
                              <p:cond delay="15825"/>
                            </p:stCondLst>
                            <p:childTnLst>
                              <p:par>
                                <p:cTn id="30" presetID="22" presetClass="entr" presetSubtype="8" fill="hold" nodeType="afterEffect">
                                  <p:stCondLst>
                                    <p:cond delay="25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9260541" y="0"/>
            <a:ext cx="2931459" cy="6858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0" y="0"/>
            <a:ext cx="2931459" cy="6858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2606489" y="0"/>
            <a:ext cx="6873688" cy="6862232"/>
          </a:xfrm>
          <a:prstGeom prst="rect">
            <a:avLst/>
          </a:prstGeom>
        </p:spPr>
      </p:pic>
    </p:spTree>
    <p:extLst>
      <p:ext uri="{BB962C8B-B14F-4D97-AF65-F5344CB8AC3E}">
        <p14:creationId xmlns:p14="http://schemas.microsoft.com/office/powerpoint/2010/main" val="34287502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prstClr val="black"/>
              <a:schemeClr val="accent5">
                <a:tint val="45000"/>
                <a:satMod val="400000"/>
              </a:schemeClr>
            </a:duotone>
          </a:blip>
          <a:stretch>
            <a:fillRect/>
          </a:stretch>
        </p:blipFill>
        <p:spPr>
          <a:xfrm>
            <a:off x="10314010" y="6287638"/>
            <a:ext cx="1955326" cy="533400"/>
          </a:xfrm>
          <a:prstGeom prst="rect">
            <a:avLst/>
          </a:prstGeom>
        </p:spPr>
      </p:pic>
      <p:pic>
        <p:nvPicPr>
          <p:cNvPr id="2" name="Resim 1"/>
          <p:cNvPicPr>
            <a:picLocks noChangeAspect="1"/>
          </p:cNvPicPr>
          <p:nvPr/>
        </p:nvPicPr>
        <p:blipFill>
          <a:blip r:embed="rId3"/>
          <a:stretch>
            <a:fillRect/>
          </a:stretch>
        </p:blipFill>
        <p:spPr>
          <a:xfrm>
            <a:off x="-57150" y="5565317"/>
            <a:ext cx="2770639" cy="1237105"/>
          </a:xfrm>
          <a:prstGeom prst="rect">
            <a:avLst/>
          </a:prstGeom>
        </p:spPr>
      </p:pic>
      <p:sp>
        <p:nvSpPr>
          <p:cNvPr id="4" name="Metin kutusu 3"/>
          <p:cNvSpPr txBox="1"/>
          <p:nvPr/>
        </p:nvSpPr>
        <p:spPr>
          <a:xfrm>
            <a:off x="223622" y="217357"/>
            <a:ext cx="11796927" cy="1077218"/>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chemeClr val="accent2">
                      <a:satMod val="175000"/>
                    </a:schemeClr>
                  </a:glow>
                </a:effectLst>
              </a:rPr>
              <a:t>Kariyer Rehberliği Sistemi kurularak çocukların kendilerini ve meslekleri tanıma ile kariyer seçimi süreçleri yapılandırılacaktır.</a:t>
            </a:r>
            <a:endParaRPr lang="tr-TR" sz="3200" dirty="0">
              <a:ln>
                <a:solidFill>
                  <a:schemeClr val="bg1"/>
                </a:solidFill>
              </a:ln>
              <a:solidFill>
                <a:schemeClr val="bg1"/>
              </a:solidFill>
              <a:effectLst>
                <a:glow rad="228600">
                  <a:schemeClr val="accent2">
                    <a:satMod val="175000"/>
                  </a:schemeClr>
                </a:glow>
              </a:effectLst>
            </a:endParaRPr>
          </a:p>
        </p:txBody>
      </p:sp>
      <p:sp>
        <p:nvSpPr>
          <p:cNvPr id="5" name="Metin kutusu 4"/>
          <p:cNvSpPr txBox="1"/>
          <p:nvPr/>
        </p:nvSpPr>
        <p:spPr>
          <a:xfrm>
            <a:off x="223622" y="1294575"/>
            <a:ext cx="11796927" cy="1077218"/>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rgbClr val="7030A0"/>
                  </a:glow>
                </a:effectLst>
              </a:rPr>
              <a:t>PDR hizmetlerinin eğitim sistemindeki yeri, yapısı, işlevleri ve mevzuat alt yapısı yeniden düzenlenecektir.</a:t>
            </a:r>
            <a:endParaRPr lang="tr-TR" sz="3200" dirty="0">
              <a:ln>
                <a:solidFill>
                  <a:schemeClr val="bg1"/>
                </a:solidFill>
              </a:ln>
              <a:solidFill>
                <a:schemeClr val="bg1"/>
              </a:solidFill>
              <a:effectLst>
                <a:glow rad="228600">
                  <a:srgbClr val="7030A0"/>
                </a:glow>
              </a:effectLst>
            </a:endParaRPr>
          </a:p>
        </p:txBody>
      </p:sp>
      <p:sp>
        <p:nvSpPr>
          <p:cNvPr id="7" name="Metin kutusu 6"/>
          <p:cNvSpPr txBox="1"/>
          <p:nvPr/>
        </p:nvSpPr>
        <p:spPr>
          <a:xfrm>
            <a:off x="223622" y="2371793"/>
            <a:ext cx="11796927" cy="1077218"/>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chemeClr val="accent2">
                      <a:satMod val="175000"/>
                    </a:schemeClr>
                  </a:glow>
                </a:effectLst>
              </a:rPr>
              <a:t>Kültürel kodlarımız dikkate alınarak rehberlik hizmetlerinde kullanılacak yeni ölçme araçları geliştirilecektir.</a:t>
            </a:r>
            <a:endParaRPr lang="tr-TR" sz="3200" dirty="0">
              <a:ln>
                <a:solidFill>
                  <a:schemeClr val="bg1"/>
                </a:solidFill>
              </a:ln>
              <a:solidFill>
                <a:schemeClr val="bg1"/>
              </a:solidFill>
              <a:effectLst>
                <a:glow rad="228600">
                  <a:schemeClr val="accent2">
                    <a:satMod val="175000"/>
                  </a:schemeClr>
                </a:glow>
              </a:effectLst>
            </a:endParaRPr>
          </a:p>
        </p:txBody>
      </p:sp>
      <p:sp>
        <p:nvSpPr>
          <p:cNvPr id="8" name="Metin kutusu 7"/>
          <p:cNvSpPr txBox="1"/>
          <p:nvPr/>
        </p:nvSpPr>
        <p:spPr>
          <a:xfrm>
            <a:off x="223622" y="3449011"/>
            <a:ext cx="11796927" cy="1077218"/>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rgbClr val="7030A0"/>
                  </a:glow>
                </a:effectLst>
              </a:rPr>
              <a:t>Rehberlik Araştırma Merkezleri’nin (RAM) yapısı güncel ihtiyaçlar ve bu ihtiyaçlara cevap verme ekseninde yeniden ele alınacaktır.</a:t>
            </a:r>
            <a:endParaRPr lang="tr-TR" sz="3200" dirty="0">
              <a:ln>
                <a:solidFill>
                  <a:schemeClr val="bg1"/>
                </a:solidFill>
              </a:ln>
              <a:solidFill>
                <a:schemeClr val="bg1"/>
              </a:solidFill>
              <a:effectLst>
                <a:glow rad="228600">
                  <a:srgbClr val="7030A0"/>
                </a:glow>
              </a:effectLst>
            </a:endParaRPr>
          </a:p>
        </p:txBody>
      </p:sp>
      <p:sp>
        <p:nvSpPr>
          <p:cNvPr id="9" name="Metin kutusu 8"/>
          <p:cNvSpPr txBox="1"/>
          <p:nvPr/>
        </p:nvSpPr>
        <p:spPr>
          <a:xfrm>
            <a:off x="223621" y="4524053"/>
            <a:ext cx="11796927" cy="584775"/>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chemeClr val="accent2">
                      <a:satMod val="175000"/>
                    </a:schemeClr>
                  </a:glow>
                </a:effectLst>
              </a:rPr>
              <a:t>Rehberlik hizmetleri ihtiyaçlara yönelik olarak yapılandırılacak.</a:t>
            </a:r>
            <a:endParaRPr lang="tr-TR" sz="3200" dirty="0">
              <a:ln>
                <a:solidFill>
                  <a:schemeClr val="bg1"/>
                </a:solidFill>
              </a:ln>
              <a:solidFill>
                <a:schemeClr val="bg1"/>
              </a:solidFill>
              <a:effectLst>
                <a:glow rad="228600">
                  <a:schemeClr val="accent2">
                    <a:satMod val="175000"/>
                  </a:schemeClr>
                </a:glow>
              </a:effectLst>
            </a:endParaRPr>
          </a:p>
        </p:txBody>
      </p:sp>
    </p:spTree>
    <p:extLst>
      <p:ext uri="{BB962C8B-B14F-4D97-AF65-F5344CB8AC3E}">
        <p14:creationId xmlns:p14="http://schemas.microsoft.com/office/powerpoint/2010/main" val="352537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1+#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nodeType="after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0-#ppt_w/2"/>
                                          </p:val>
                                        </p:tav>
                                        <p:tav tm="100000">
                                          <p:val>
                                            <p:strVal val="#ppt_x"/>
                                          </p:val>
                                        </p:tav>
                                      </p:tavLst>
                                    </p:anim>
                                    <p:anim calcmode="lin" valueType="num">
                                      <p:cBhvr additive="base">
                                        <p:cTn id="13" dur="75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22" presetClass="entr" presetSubtype="8" fill="hold" grpId="0" nodeType="afterEffect">
                                  <p:stCondLst>
                                    <p:cond delay="250"/>
                                  </p:stCondLst>
                                  <p:iterate type="lt">
                                    <p:tmPct val="10000"/>
                                  </p:iterate>
                                  <p:childTnLst>
                                    <p:set>
                                      <p:cBhvr>
                                        <p:cTn id="16" dur="1" fill="hold">
                                          <p:stCondLst>
                                            <p:cond delay="0"/>
                                          </p:stCondLst>
                                        </p:cTn>
                                        <p:tgtEl>
                                          <p:spTgt spid="4"/>
                                        </p:tgtEl>
                                        <p:attrNameLst>
                                          <p:attrName>style.visibility</p:attrName>
                                        </p:attrNameLst>
                                      </p:cBhvr>
                                      <p:to>
                                        <p:strVal val="visible"/>
                                      </p:to>
                                    </p:set>
                                    <p:animEffect transition="in" filter="wipe(left)">
                                      <p:cBhvr>
                                        <p:cTn id="17" dur="25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Effect transition="in" filter="wipe(left)">
                                      <p:cBhvr>
                                        <p:cTn id="22" dur="25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7"/>
                                        </p:tgtEl>
                                        <p:attrNameLst>
                                          <p:attrName>style.visibility</p:attrName>
                                        </p:attrNameLst>
                                      </p:cBhvr>
                                      <p:to>
                                        <p:strVal val="visible"/>
                                      </p:to>
                                    </p:set>
                                    <p:animEffect transition="in" filter="wipe(left)">
                                      <p:cBhvr>
                                        <p:cTn id="27" dur="25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10000"/>
                                  </p:iterate>
                                  <p:childTnLst>
                                    <p:set>
                                      <p:cBhvr>
                                        <p:cTn id="31" dur="1" fill="hold">
                                          <p:stCondLst>
                                            <p:cond delay="0"/>
                                          </p:stCondLst>
                                        </p:cTn>
                                        <p:tgtEl>
                                          <p:spTgt spid="8"/>
                                        </p:tgtEl>
                                        <p:attrNameLst>
                                          <p:attrName>style.visibility</p:attrName>
                                        </p:attrNameLst>
                                      </p:cBhvr>
                                      <p:to>
                                        <p:strVal val="visible"/>
                                      </p:to>
                                    </p:set>
                                    <p:animEffect transition="in" filter="wipe(left)">
                                      <p:cBhvr>
                                        <p:cTn id="32" dur="25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lt">
                                    <p:tmPct val="10000"/>
                                  </p:iterate>
                                  <p:childTnLst>
                                    <p:set>
                                      <p:cBhvr>
                                        <p:cTn id="36" dur="1" fill="hold">
                                          <p:stCondLst>
                                            <p:cond delay="0"/>
                                          </p:stCondLst>
                                        </p:cTn>
                                        <p:tgtEl>
                                          <p:spTgt spid="9"/>
                                        </p:tgtEl>
                                        <p:attrNameLst>
                                          <p:attrName>style.visibility</p:attrName>
                                        </p:attrNameLst>
                                      </p:cBhvr>
                                      <p:to>
                                        <p:strVal val="visible"/>
                                      </p:to>
                                    </p:set>
                                    <p:animEffect transition="in" filter="wipe(left)">
                                      <p:cBhvr>
                                        <p:cTn id="3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p:cNvSpPr/>
          <p:nvPr/>
        </p:nvSpPr>
        <p:spPr>
          <a:xfrm>
            <a:off x="0" y="4020671"/>
            <a:ext cx="12192000" cy="2837329"/>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0" y="1887070"/>
            <a:ext cx="12192000" cy="28373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0" y="0"/>
            <a:ext cx="12192000" cy="2837329"/>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rotWithShape="1">
          <a:blip r:embed="rId2"/>
          <a:srcRect l="592" t="671"/>
          <a:stretch/>
        </p:blipFill>
        <p:spPr>
          <a:xfrm>
            <a:off x="2407023" y="0"/>
            <a:ext cx="6871447" cy="6866035"/>
          </a:xfrm>
          <a:prstGeom prst="rect">
            <a:avLst/>
          </a:prstGeom>
        </p:spPr>
      </p:pic>
    </p:spTree>
    <p:extLst>
      <p:ext uri="{BB962C8B-B14F-4D97-AF65-F5344CB8AC3E}">
        <p14:creationId xmlns:p14="http://schemas.microsoft.com/office/powerpoint/2010/main" val="16938960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prstClr val="black"/>
              <a:schemeClr val="accent5">
                <a:tint val="45000"/>
                <a:satMod val="400000"/>
              </a:schemeClr>
            </a:duotone>
          </a:blip>
          <a:stretch>
            <a:fillRect/>
          </a:stretch>
        </p:blipFill>
        <p:spPr>
          <a:xfrm>
            <a:off x="10314010" y="6287638"/>
            <a:ext cx="1955326" cy="533400"/>
          </a:xfrm>
          <a:prstGeom prst="rect">
            <a:avLst/>
          </a:prstGeom>
        </p:spPr>
      </p:pic>
      <p:pic>
        <p:nvPicPr>
          <p:cNvPr id="2" name="Resim 1"/>
          <p:cNvPicPr>
            <a:picLocks noChangeAspect="1"/>
          </p:cNvPicPr>
          <p:nvPr/>
        </p:nvPicPr>
        <p:blipFill rotWithShape="1">
          <a:blip r:embed="rId3"/>
          <a:srcRect l="18030" r="26215"/>
          <a:stretch/>
        </p:blipFill>
        <p:spPr>
          <a:xfrm>
            <a:off x="8456992" y="111946"/>
            <a:ext cx="3812344" cy="857152"/>
          </a:xfrm>
          <a:prstGeom prst="rect">
            <a:avLst/>
          </a:prstGeom>
        </p:spPr>
      </p:pic>
      <p:sp>
        <p:nvSpPr>
          <p:cNvPr id="4" name="Metin kutusu 3"/>
          <p:cNvSpPr txBox="1"/>
          <p:nvPr/>
        </p:nvSpPr>
        <p:spPr>
          <a:xfrm>
            <a:off x="273736" y="1255328"/>
            <a:ext cx="11682627" cy="1077218"/>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chemeClr val="tx1">
                      <a:alpha val="40000"/>
                    </a:schemeClr>
                  </a:glow>
                </a:effectLst>
              </a:rPr>
              <a:t>Özel </a:t>
            </a:r>
            <a:r>
              <a:rPr lang="tr-TR" sz="3200" dirty="0" err="1" smtClean="0">
                <a:ln>
                  <a:solidFill>
                    <a:schemeClr val="bg1"/>
                  </a:solidFill>
                </a:ln>
                <a:solidFill>
                  <a:schemeClr val="bg1"/>
                </a:solidFill>
                <a:effectLst>
                  <a:glow rad="228600">
                    <a:schemeClr val="tx1">
                      <a:alpha val="40000"/>
                    </a:schemeClr>
                  </a:glow>
                </a:effectLst>
              </a:rPr>
              <a:t>gereksinimli</a:t>
            </a:r>
            <a:r>
              <a:rPr lang="tr-TR" sz="3200" dirty="0" smtClean="0">
                <a:ln>
                  <a:solidFill>
                    <a:schemeClr val="bg1"/>
                  </a:solidFill>
                </a:ln>
                <a:solidFill>
                  <a:schemeClr val="bg1"/>
                </a:solidFill>
                <a:effectLst>
                  <a:glow rad="228600">
                    <a:schemeClr val="tx1">
                      <a:alpha val="40000"/>
                    </a:schemeClr>
                  </a:glow>
                </a:effectLst>
              </a:rPr>
              <a:t> çocukların tespiti için Türkiye genelinde il bazlı taramalar yapılacak ve ihtiyaç haritaları oluşturulacaktır.</a:t>
            </a:r>
            <a:endParaRPr lang="tr-TR" sz="3200" dirty="0">
              <a:ln>
                <a:solidFill>
                  <a:schemeClr val="bg1"/>
                </a:solidFill>
              </a:ln>
              <a:solidFill>
                <a:schemeClr val="bg1"/>
              </a:solidFill>
              <a:effectLst>
                <a:glow rad="228600">
                  <a:schemeClr val="tx1">
                    <a:alpha val="40000"/>
                  </a:schemeClr>
                </a:glow>
              </a:effectLst>
            </a:endParaRPr>
          </a:p>
        </p:txBody>
      </p:sp>
      <p:sp>
        <p:nvSpPr>
          <p:cNvPr id="5" name="Metin kutusu 4"/>
          <p:cNvSpPr txBox="1"/>
          <p:nvPr/>
        </p:nvSpPr>
        <p:spPr>
          <a:xfrm>
            <a:off x="273735" y="2347280"/>
            <a:ext cx="11682627" cy="1077218"/>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chemeClr val="accent5">
                      <a:satMod val="175000"/>
                      <a:alpha val="40000"/>
                    </a:schemeClr>
                  </a:glow>
                </a:effectLst>
              </a:rPr>
              <a:t>Özel </a:t>
            </a:r>
            <a:r>
              <a:rPr lang="tr-TR" sz="3200" dirty="0" err="1" smtClean="0">
                <a:ln>
                  <a:solidFill>
                    <a:schemeClr val="bg1"/>
                  </a:solidFill>
                </a:ln>
                <a:solidFill>
                  <a:schemeClr val="bg1"/>
                </a:solidFill>
                <a:effectLst>
                  <a:glow rad="228600">
                    <a:schemeClr val="accent5">
                      <a:satMod val="175000"/>
                      <a:alpha val="40000"/>
                    </a:schemeClr>
                  </a:glow>
                </a:effectLst>
              </a:rPr>
              <a:t>gereksinimli</a:t>
            </a:r>
            <a:r>
              <a:rPr lang="tr-TR" sz="3200" dirty="0" smtClean="0">
                <a:ln>
                  <a:solidFill>
                    <a:schemeClr val="bg1"/>
                  </a:solidFill>
                </a:ln>
                <a:solidFill>
                  <a:schemeClr val="bg1"/>
                </a:solidFill>
                <a:effectLst>
                  <a:glow rad="228600">
                    <a:schemeClr val="accent5">
                      <a:satMod val="175000"/>
                      <a:alpha val="40000"/>
                    </a:schemeClr>
                  </a:glow>
                </a:effectLst>
              </a:rPr>
              <a:t> çocuklarımıza özel eğitim hizmetinin yayılımı için mobil platformlar kurulacaktır.</a:t>
            </a:r>
            <a:endParaRPr lang="tr-TR" sz="3200" dirty="0">
              <a:ln>
                <a:solidFill>
                  <a:schemeClr val="bg1"/>
                </a:solidFill>
              </a:ln>
              <a:solidFill>
                <a:schemeClr val="bg1"/>
              </a:solidFill>
              <a:effectLst>
                <a:glow rad="228600">
                  <a:schemeClr val="accent5">
                    <a:satMod val="175000"/>
                    <a:alpha val="40000"/>
                  </a:schemeClr>
                </a:glow>
              </a:effectLst>
            </a:endParaRPr>
          </a:p>
        </p:txBody>
      </p:sp>
      <p:sp>
        <p:nvSpPr>
          <p:cNvPr id="7" name="Metin kutusu 6"/>
          <p:cNvSpPr txBox="1"/>
          <p:nvPr/>
        </p:nvSpPr>
        <p:spPr>
          <a:xfrm>
            <a:off x="273735" y="3420182"/>
            <a:ext cx="11682627" cy="1569660"/>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chemeClr val="tx1">
                      <a:alpha val="40000"/>
                    </a:schemeClr>
                  </a:glow>
                </a:effectLst>
              </a:rPr>
              <a:t>Yerel yönetimlerin özel eğitim alanında faaliyet göstermesi teşvik edilerek ihtiyaç duyulan müfredat ve öğretmen mesleki gelişim programları Millî Eğitim Bakanlığı tarafından sağlanacaktır.</a:t>
            </a:r>
            <a:endParaRPr lang="tr-TR" sz="3200" dirty="0">
              <a:ln>
                <a:solidFill>
                  <a:schemeClr val="bg1"/>
                </a:solidFill>
              </a:ln>
              <a:solidFill>
                <a:schemeClr val="bg1"/>
              </a:solidFill>
              <a:effectLst>
                <a:glow rad="228600">
                  <a:schemeClr val="tx1">
                    <a:alpha val="40000"/>
                  </a:schemeClr>
                </a:glow>
              </a:effectLst>
            </a:endParaRPr>
          </a:p>
        </p:txBody>
      </p:sp>
      <p:sp>
        <p:nvSpPr>
          <p:cNvPr id="8" name="Metin kutusu 7"/>
          <p:cNvSpPr txBox="1"/>
          <p:nvPr/>
        </p:nvSpPr>
        <p:spPr>
          <a:xfrm>
            <a:off x="273735" y="4985526"/>
            <a:ext cx="11682627" cy="1077218"/>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chemeClr val="accent5">
                      <a:satMod val="175000"/>
                      <a:alpha val="40000"/>
                    </a:schemeClr>
                  </a:glow>
                </a:effectLst>
              </a:rPr>
              <a:t>Özel eğitime ihtiyacı olan öğrencilere yönelik hizmetlerin kalitesi artırılacak.</a:t>
            </a:r>
            <a:endParaRPr lang="tr-TR" sz="3200" dirty="0">
              <a:ln>
                <a:solidFill>
                  <a:schemeClr val="bg1"/>
                </a:solidFill>
              </a:ln>
              <a:solidFill>
                <a:schemeClr val="bg1"/>
              </a:solidFill>
              <a:effectLst>
                <a:glow rad="228600">
                  <a:schemeClr val="accent5">
                    <a:satMod val="175000"/>
                    <a:alpha val="40000"/>
                  </a:schemeClr>
                </a:glow>
              </a:effectLst>
            </a:endParaRPr>
          </a:p>
        </p:txBody>
      </p:sp>
    </p:spTree>
    <p:extLst>
      <p:ext uri="{BB962C8B-B14F-4D97-AF65-F5344CB8AC3E}">
        <p14:creationId xmlns:p14="http://schemas.microsoft.com/office/powerpoint/2010/main" val="108391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1+#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2" presetClass="entr" presetSubtype="2" fill="hold" nodeType="after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75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0" y="1990165"/>
            <a:ext cx="12192000" cy="28194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0" y="4038600"/>
            <a:ext cx="12192000" cy="28194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0" y="0"/>
            <a:ext cx="12192000" cy="199016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rotWithShape="1">
          <a:blip r:embed="rId2"/>
          <a:srcRect t="1059"/>
          <a:stretch/>
        </p:blipFill>
        <p:spPr>
          <a:xfrm>
            <a:off x="2579593" y="0"/>
            <a:ext cx="6931391" cy="6858000"/>
          </a:xfrm>
          <a:prstGeom prst="rect">
            <a:avLst/>
          </a:prstGeom>
        </p:spPr>
      </p:pic>
    </p:spTree>
    <p:extLst>
      <p:ext uri="{BB962C8B-B14F-4D97-AF65-F5344CB8AC3E}">
        <p14:creationId xmlns:p14="http://schemas.microsoft.com/office/powerpoint/2010/main" val="1132983932"/>
      </p:ext>
    </p:extLst>
  </p:cSld>
  <p:clrMapOvr>
    <a:masterClrMapping/>
  </p:clrMapOvr>
  <p:transition spd="slow">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prstClr val="black"/>
              <a:schemeClr val="accent5">
                <a:tint val="45000"/>
                <a:satMod val="400000"/>
              </a:schemeClr>
            </a:duotone>
          </a:blip>
          <a:stretch>
            <a:fillRect/>
          </a:stretch>
        </p:blipFill>
        <p:spPr>
          <a:xfrm>
            <a:off x="10314010" y="6287638"/>
            <a:ext cx="1955326" cy="533400"/>
          </a:xfrm>
          <a:prstGeom prst="rect">
            <a:avLst/>
          </a:prstGeom>
        </p:spPr>
      </p:pic>
      <p:pic>
        <p:nvPicPr>
          <p:cNvPr id="2" name="Resim 1"/>
          <p:cNvPicPr>
            <a:picLocks noChangeAspect="1"/>
          </p:cNvPicPr>
          <p:nvPr/>
        </p:nvPicPr>
        <p:blipFill>
          <a:blip r:embed="rId3"/>
          <a:stretch>
            <a:fillRect/>
          </a:stretch>
        </p:blipFill>
        <p:spPr>
          <a:xfrm>
            <a:off x="0" y="0"/>
            <a:ext cx="5257800" cy="819150"/>
          </a:xfrm>
          <a:prstGeom prst="rect">
            <a:avLst/>
          </a:prstGeom>
        </p:spPr>
      </p:pic>
      <p:sp>
        <p:nvSpPr>
          <p:cNvPr id="3" name="Metin kutusu 2"/>
          <p:cNvSpPr txBox="1"/>
          <p:nvPr/>
        </p:nvSpPr>
        <p:spPr>
          <a:xfrm>
            <a:off x="400050" y="1443759"/>
            <a:ext cx="11487150" cy="4401205"/>
          </a:xfrm>
          <a:prstGeom prst="rect">
            <a:avLst/>
          </a:prstGeom>
          <a:noFill/>
        </p:spPr>
        <p:txBody>
          <a:bodyPr wrap="square" rtlCol="0">
            <a:spAutoFit/>
          </a:bodyPr>
          <a:lstStyle/>
          <a:p>
            <a:pPr marL="457200" indent="-457200">
              <a:buFont typeface="Wingdings" panose="05000000000000000000" pitchFamily="2" charset="2"/>
              <a:buChar char="ü"/>
            </a:pPr>
            <a:r>
              <a:rPr lang="tr-TR" sz="2800" b="1" dirty="0"/>
              <a:t>Özel yetenekli bireylerin eğitimi için yeni bir mevzuat hazırlanacaktır.</a:t>
            </a:r>
          </a:p>
          <a:p>
            <a:pPr marL="457200" indent="-457200">
              <a:buFont typeface="Wingdings" panose="05000000000000000000" pitchFamily="2" charset="2"/>
              <a:buChar char="ü"/>
            </a:pPr>
            <a:r>
              <a:rPr lang="tr-TR" sz="2800" b="1" dirty="0"/>
              <a:t>Özel Yeteneklilerin Eğitimi, Bilim ve Değerlendirme Kurulu kurulacaktır.</a:t>
            </a:r>
          </a:p>
          <a:p>
            <a:pPr marL="457200" indent="-457200">
              <a:buFont typeface="Wingdings" panose="05000000000000000000" pitchFamily="2" charset="2"/>
              <a:buChar char="ü"/>
            </a:pPr>
            <a:r>
              <a:rPr lang="tr-TR" sz="2800" b="1" dirty="0"/>
              <a:t>Bilim Sanat Merkezleri yeniden yapılandırılacaktır.</a:t>
            </a:r>
          </a:p>
          <a:p>
            <a:pPr marL="457200" indent="-457200">
              <a:buFont typeface="Wingdings" panose="05000000000000000000" pitchFamily="2" charset="2"/>
              <a:buChar char="ü"/>
            </a:pPr>
            <a:r>
              <a:rPr lang="tr-TR" sz="2800" b="1" dirty="0"/>
              <a:t>Özel yeteneklilere yönelik okul ve eğitim sistemindeki uygulamalar gözden geçirilecektir.</a:t>
            </a:r>
          </a:p>
          <a:p>
            <a:pPr marL="457200" indent="-457200">
              <a:buFont typeface="Wingdings" panose="05000000000000000000" pitchFamily="2" charset="2"/>
              <a:buChar char="ü"/>
            </a:pPr>
            <a:r>
              <a:rPr lang="tr-TR" sz="2800" b="1" dirty="0"/>
              <a:t>Özel yeteneklilere yönelik kurumsal yapı ve süreçler iyileştirilecek.</a:t>
            </a:r>
          </a:p>
          <a:p>
            <a:pPr marL="457200" indent="-457200">
              <a:buFont typeface="Wingdings" panose="05000000000000000000" pitchFamily="2" charset="2"/>
              <a:buChar char="ü"/>
            </a:pPr>
            <a:r>
              <a:rPr lang="tr-TR" sz="2800" b="1" dirty="0"/>
              <a:t>Özel yeteneklilere yönelik tanılama ve değerlendirme araçları daha ileri seviyeye taşınacak.</a:t>
            </a:r>
          </a:p>
          <a:p>
            <a:pPr marL="457200" indent="-457200">
              <a:buFont typeface="Wingdings" panose="05000000000000000000" pitchFamily="2" charset="2"/>
              <a:buChar char="ü"/>
            </a:pPr>
            <a:r>
              <a:rPr lang="tr-TR" sz="2800" b="1" dirty="0"/>
              <a:t>Özel yeteneklilere yönelik öğrenme ortamları, ders yapıları ve materyalleri geliştirilecek.</a:t>
            </a:r>
          </a:p>
        </p:txBody>
      </p:sp>
    </p:spTree>
    <p:extLst>
      <p:ext uri="{BB962C8B-B14F-4D97-AF65-F5344CB8AC3E}">
        <p14:creationId xmlns:p14="http://schemas.microsoft.com/office/powerpoint/2010/main" val="42421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1+#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9"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0-#ppt_w/2"/>
                                          </p:val>
                                        </p:tav>
                                        <p:tav tm="100000">
                                          <p:val>
                                            <p:strVal val="#ppt_x"/>
                                          </p:val>
                                        </p:tav>
                                      </p:tavLst>
                                    </p:anim>
                                    <p:anim calcmode="lin" valueType="num">
                                      <p:cBhvr additive="base">
                                        <p:cTn id="13" dur="75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5" fill="hold" grpId="0" nodeType="clickEffect">
                                  <p:stCondLst>
                                    <p:cond delay="0"/>
                                  </p:stCondLst>
                                  <p:iterate type="lt">
                                    <p:tmPct val="10000"/>
                                  </p:iterate>
                                  <p:childTnLst>
                                    <p:set>
                                      <p:cBhvr>
                                        <p:cTn id="17" dur="1" fill="hold">
                                          <p:stCondLst>
                                            <p:cond delay="0"/>
                                          </p:stCondLst>
                                        </p:cTn>
                                        <p:tgtEl>
                                          <p:spTgt spid="3"/>
                                        </p:tgtEl>
                                        <p:attrNameLst>
                                          <p:attrName>style.visibility</p:attrName>
                                        </p:attrNameLst>
                                      </p:cBhvr>
                                      <p:to>
                                        <p:strVal val="visible"/>
                                      </p:to>
                                    </p:set>
                                    <p:animEffect transition="in" filter="randombar(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2489982" cy="6858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8963372" y="0"/>
            <a:ext cx="3228627" cy="6858000"/>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0" y="3482788"/>
            <a:ext cx="12192000" cy="337521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9" name="Grup 8"/>
          <p:cNvGrpSpPr/>
          <p:nvPr/>
        </p:nvGrpSpPr>
        <p:grpSpPr>
          <a:xfrm>
            <a:off x="2489982" y="0"/>
            <a:ext cx="6473390" cy="6858000"/>
            <a:chOff x="2864413" y="-14008"/>
            <a:chExt cx="5724526" cy="5686425"/>
          </a:xfrm>
        </p:grpSpPr>
        <p:pic>
          <p:nvPicPr>
            <p:cNvPr id="8" name="Resim 7"/>
            <p:cNvPicPr>
              <a:picLocks noChangeAspect="1"/>
            </p:cNvPicPr>
            <p:nvPr/>
          </p:nvPicPr>
          <p:blipFill>
            <a:blip r:embed="rId2"/>
            <a:stretch>
              <a:fillRect/>
            </a:stretch>
          </p:blipFill>
          <p:spPr>
            <a:xfrm>
              <a:off x="2864413" y="-14008"/>
              <a:ext cx="5724525" cy="1952625"/>
            </a:xfrm>
            <a:prstGeom prst="rect">
              <a:avLst/>
            </a:prstGeom>
          </p:spPr>
        </p:pic>
        <p:pic>
          <p:nvPicPr>
            <p:cNvPr id="5" name="Resim 4"/>
            <p:cNvPicPr>
              <a:picLocks noChangeAspect="1"/>
            </p:cNvPicPr>
            <p:nvPr/>
          </p:nvPicPr>
          <p:blipFill>
            <a:blip r:embed="rId3"/>
            <a:stretch>
              <a:fillRect/>
            </a:stretch>
          </p:blipFill>
          <p:spPr>
            <a:xfrm>
              <a:off x="2864414" y="1938617"/>
              <a:ext cx="5724525" cy="3733800"/>
            </a:xfrm>
            <a:prstGeom prst="rect">
              <a:avLst/>
            </a:prstGeom>
          </p:spPr>
        </p:pic>
      </p:grpSp>
    </p:spTree>
    <p:extLst>
      <p:ext uri="{BB962C8B-B14F-4D97-AF65-F5344CB8AC3E}">
        <p14:creationId xmlns:p14="http://schemas.microsoft.com/office/powerpoint/2010/main" val="1563967653"/>
      </p:ext>
    </p:extLst>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prstClr val="black"/>
              <a:schemeClr val="accent5">
                <a:tint val="45000"/>
                <a:satMod val="400000"/>
              </a:schemeClr>
            </a:duotone>
          </a:blip>
          <a:stretch>
            <a:fillRect/>
          </a:stretch>
        </p:blipFill>
        <p:spPr>
          <a:xfrm>
            <a:off x="10314010" y="6287638"/>
            <a:ext cx="1955326" cy="533400"/>
          </a:xfrm>
          <a:prstGeom prst="rect">
            <a:avLst/>
          </a:prstGeom>
        </p:spPr>
      </p:pic>
      <p:pic>
        <p:nvPicPr>
          <p:cNvPr id="2" name="Resim 1"/>
          <p:cNvPicPr>
            <a:picLocks noChangeAspect="1"/>
          </p:cNvPicPr>
          <p:nvPr/>
        </p:nvPicPr>
        <p:blipFill>
          <a:blip r:embed="rId3"/>
          <a:stretch>
            <a:fillRect/>
          </a:stretch>
        </p:blipFill>
        <p:spPr>
          <a:xfrm>
            <a:off x="-85976" y="46852"/>
            <a:ext cx="2460208" cy="1060054"/>
          </a:xfrm>
          <a:prstGeom prst="rect">
            <a:avLst/>
          </a:prstGeom>
        </p:spPr>
      </p:pic>
      <p:sp>
        <p:nvSpPr>
          <p:cNvPr id="3" name="Metin kutusu 2"/>
          <p:cNvSpPr txBox="1"/>
          <p:nvPr/>
        </p:nvSpPr>
        <p:spPr>
          <a:xfrm>
            <a:off x="983707" y="1684422"/>
            <a:ext cx="10518483" cy="954107"/>
          </a:xfrm>
          <a:prstGeom prst="rect">
            <a:avLst/>
          </a:prstGeom>
          <a:noFill/>
          <a:ln w="76200">
            <a:solidFill>
              <a:srgbClr val="7030A0"/>
            </a:solidFill>
          </a:ln>
        </p:spPr>
        <p:txBody>
          <a:bodyPr wrap="square" rtlCol="0">
            <a:spAutoFit/>
          </a:bodyPr>
          <a:lstStyle/>
          <a:p>
            <a:r>
              <a:rPr lang="tr-TR" sz="2800" b="1" dirty="0"/>
              <a:t>Farklı okul türleri ve programlarına göre çocukların öncelikle gereksinim duyduğu beceriler geliştirilecektir.</a:t>
            </a:r>
          </a:p>
        </p:txBody>
      </p:sp>
      <p:sp>
        <p:nvSpPr>
          <p:cNvPr id="5" name="Metin kutusu 4"/>
          <p:cNvSpPr txBox="1"/>
          <p:nvPr/>
        </p:nvSpPr>
        <p:spPr>
          <a:xfrm>
            <a:off x="983707" y="2879558"/>
            <a:ext cx="10518483" cy="1815882"/>
          </a:xfrm>
          <a:prstGeom prst="rect">
            <a:avLst/>
          </a:prstGeom>
          <a:noFill/>
          <a:ln w="76200">
            <a:solidFill>
              <a:srgbClr val="FF0000"/>
            </a:solidFill>
          </a:ln>
        </p:spPr>
        <p:txBody>
          <a:bodyPr wrap="square" rtlCol="0">
            <a:spAutoFit/>
          </a:bodyPr>
          <a:lstStyle/>
          <a:p>
            <a:r>
              <a:rPr lang="tr-TR" sz="2800" b="1" dirty="0" smtClean="0"/>
              <a:t>Yabancı </a:t>
            </a:r>
            <a:r>
              <a:rPr lang="tr-TR" sz="2800" b="1" dirty="0"/>
              <a:t>dil öğretmenlerinin genel ve özel alan yeterliliklerini geliştirmeye yönelik lisansüstü programlar açılacak ve uluslararası sertifika programlarına devam etmelerine ilişkin imkânlar sunulacaktır.</a:t>
            </a:r>
          </a:p>
        </p:txBody>
      </p:sp>
      <p:sp>
        <p:nvSpPr>
          <p:cNvPr id="7" name="Metin kutusu 6"/>
          <p:cNvSpPr txBox="1"/>
          <p:nvPr/>
        </p:nvSpPr>
        <p:spPr>
          <a:xfrm>
            <a:off x="983706" y="4990025"/>
            <a:ext cx="10518483" cy="523220"/>
          </a:xfrm>
          <a:prstGeom prst="rect">
            <a:avLst/>
          </a:prstGeom>
          <a:noFill/>
          <a:ln w="76200">
            <a:solidFill>
              <a:srgbClr val="7030A0"/>
            </a:solidFill>
          </a:ln>
        </p:spPr>
        <p:txBody>
          <a:bodyPr wrap="square" rtlCol="0">
            <a:spAutoFit/>
          </a:bodyPr>
          <a:lstStyle/>
          <a:p>
            <a:r>
              <a:rPr lang="tr-TR" sz="2800" b="1" dirty="0" smtClean="0"/>
              <a:t>İngilizce </a:t>
            </a:r>
            <a:r>
              <a:rPr lang="tr-TR" sz="2800" b="1" dirty="0"/>
              <a:t>öğrenimi çevrimiçi ve mobil teknolojilerle desteklenecektir.</a:t>
            </a:r>
          </a:p>
        </p:txBody>
      </p:sp>
      <p:sp>
        <p:nvSpPr>
          <p:cNvPr id="8" name="Metin kutusu 7"/>
          <p:cNvSpPr txBox="1"/>
          <p:nvPr/>
        </p:nvSpPr>
        <p:spPr>
          <a:xfrm>
            <a:off x="983706" y="3229148"/>
            <a:ext cx="10518483" cy="954107"/>
          </a:xfrm>
          <a:prstGeom prst="rect">
            <a:avLst/>
          </a:prstGeom>
          <a:noFill/>
          <a:ln w="76200">
            <a:solidFill>
              <a:srgbClr val="7030A0"/>
            </a:solidFill>
          </a:ln>
        </p:spPr>
        <p:txBody>
          <a:bodyPr wrap="square" rtlCol="0">
            <a:spAutoFit/>
          </a:bodyPr>
          <a:lstStyle/>
          <a:p>
            <a:r>
              <a:rPr lang="tr-TR" sz="2800" b="1" dirty="0" smtClean="0"/>
              <a:t>İngilizce </a:t>
            </a:r>
            <a:r>
              <a:rPr lang="tr-TR" sz="2800" b="1" dirty="0"/>
              <a:t>öğreniminde öğretim kademelerindeki çocukların özellikleri dikkate alınarak kullanılan yöntemler çeşitlendirilecektir.</a:t>
            </a:r>
          </a:p>
        </p:txBody>
      </p:sp>
      <p:sp>
        <p:nvSpPr>
          <p:cNvPr id="9" name="Metin kutusu 8"/>
          <p:cNvSpPr txBox="1"/>
          <p:nvPr/>
        </p:nvSpPr>
        <p:spPr>
          <a:xfrm>
            <a:off x="983705" y="1702857"/>
            <a:ext cx="10518483" cy="954107"/>
          </a:xfrm>
          <a:prstGeom prst="rect">
            <a:avLst/>
          </a:prstGeom>
          <a:noFill/>
          <a:ln w="76200">
            <a:solidFill>
              <a:srgbClr val="FF0000"/>
            </a:solidFill>
          </a:ln>
        </p:spPr>
        <p:txBody>
          <a:bodyPr wrap="square" rtlCol="0">
            <a:spAutoFit/>
          </a:bodyPr>
          <a:lstStyle/>
          <a:p>
            <a:r>
              <a:rPr lang="tr-TR" sz="2800" b="1" dirty="0" smtClean="0"/>
              <a:t>İngilizce </a:t>
            </a:r>
            <a:r>
              <a:rPr lang="tr-TR" sz="2800" b="1" dirty="0"/>
              <a:t>öğreniminde erken çocukluk için etkileşimli, oyun temelli öğretim materyalleri ve teknikleri kullanılacaktır.</a:t>
            </a:r>
          </a:p>
        </p:txBody>
      </p:sp>
      <p:sp>
        <p:nvSpPr>
          <p:cNvPr id="10" name="Metin kutusu 9"/>
          <p:cNvSpPr txBox="1"/>
          <p:nvPr/>
        </p:nvSpPr>
        <p:spPr>
          <a:xfrm>
            <a:off x="983705" y="4625943"/>
            <a:ext cx="10518483" cy="954107"/>
          </a:xfrm>
          <a:prstGeom prst="rect">
            <a:avLst/>
          </a:prstGeom>
          <a:noFill/>
          <a:ln w="76200">
            <a:solidFill>
              <a:srgbClr val="FF0000"/>
            </a:solidFill>
          </a:ln>
        </p:spPr>
        <p:txBody>
          <a:bodyPr wrap="square" rtlCol="0">
            <a:spAutoFit/>
          </a:bodyPr>
          <a:lstStyle/>
          <a:p>
            <a:r>
              <a:rPr lang="tr-TR" sz="2800" b="1" dirty="0" smtClean="0"/>
              <a:t>Ülke </a:t>
            </a:r>
            <a:r>
              <a:rPr lang="tr-TR" sz="2800" b="1" dirty="0"/>
              <a:t>genelinde yabancı dil eğitimi, seviye ve okul türlerine göre uyarlanacak.</a:t>
            </a:r>
          </a:p>
        </p:txBody>
      </p:sp>
      <p:sp>
        <p:nvSpPr>
          <p:cNvPr id="11" name="Metin kutusu 10"/>
          <p:cNvSpPr txBox="1"/>
          <p:nvPr/>
        </p:nvSpPr>
        <p:spPr>
          <a:xfrm>
            <a:off x="983703" y="1814494"/>
            <a:ext cx="10518483" cy="954107"/>
          </a:xfrm>
          <a:prstGeom prst="rect">
            <a:avLst/>
          </a:prstGeom>
          <a:noFill/>
          <a:ln w="76200">
            <a:solidFill>
              <a:srgbClr val="7030A0"/>
            </a:solidFill>
          </a:ln>
        </p:spPr>
        <p:txBody>
          <a:bodyPr wrap="square" rtlCol="0">
            <a:spAutoFit/>
          </a:bodyPr>
          <a:lstStyle/>
          <a:p>
            <a:r>
              <a:rPr lang="tr-TR" sz="2800" b="1" dirty="0" smtClean="0"/>
              <a:t>Yeni </a:t>
            </a:r>
            <a:r>
              <a:rPr lang="tr-TR" sz="2800" b="1" dirty="0"/>
              <a:t>kaynaklar ile öğrencilerin İngilizce konuşulan dünyayı deneyimlemesi sağlanacak.</a:t>
            </a:r>
          </a:p>
        </p:txBody>
      </p:sp>
      <p:sp>
        <p:nvSpPr>
          <p:cNvPr id="12" name="Metin kutusu 11"/>
          <p:cNvSpPr txBox="1"/>
          <p:nvPr/>
        </p:nvSpPr>
        <p:spPr>
          <a:xfrm>
            <a:off x="983703" y="3031958"/>
            <a:ext cx="10518483" cy="523220"/>
          </a:xfrm>
          <a:prstGeom prst="rect">
            <a:avLst/>
          </a:prstGeom>
          <a:noFill/>
          <a:ln w="76200">
            <a:solidFill>
              <a:srgbClr val="FF0000"/>
            </a:solidFill>
          </a:ln>
        </p:spPr>
        <p:txBody>
          <a:bodyPr wrap="square" rtlCol="0">
            <a:spAutoFit/>
          </a:bodyPr>
          <a:lstStyle/>
          <a:p>
            <a:r>
              <a:rPr lang="tr-TR" sz="2800" b="1" dirty="0" smtClean="0"/>
              <a:t>Yabancı </a:t>
            </a:r>
            <a:r>
              <a:rPr lang="tr-TR" sz="2800" b="1" dirty="0"/>
              <a:t>dil eğitiminde öğretmen nitelik ve yeterlilikleri yükseltilecek.</a:t>
            </a:r>
          </a:p>
        </p:txBody>
      </p:sp>
      <p:sp>
        <p:nvSpPr>
          <p:cNvPr id="13" name="Metin kutusu 12"/>
          <p:cNvSpPr txBox="1"/>
          <p:nvPr/>
        </p:nvSpPr>
        <p:spPr>
          <a:xfrm>
            <a:off x="983704" y="3762843"/>
            <a:ext cx="10518483" cy="954107"/>
          </a:xfrm>
          <a:prstGeom prst="rect">
            <a:avLst/>
          </a:prstGeom>
          <a:noFill/>
          <a:ln w="76200">
            <a:solidFill>
              <a:srgbClr val="7030A0"/>
            </a:solidFill>
          </a:ln>
        </p:spPr>
        <p:txBody>
          <a:bodyPr wrap="square" rtlCol="0">
            <a:spAutoFit/>
          </a:bodyPr>
          <a:lstStyle/>
          <a:p>
            <a:r>
              <a:rPr lang="tr-TR" sz="2800" b="1" dirty="0" smtClean="0"/>
              <a:t>Öğretmenlerin </a:t>
            </a:r>
            <a:r>
              <a:rPr lang="tr-TR" sz="2800" b="1" dirty="0"/>
              <a:t>alan metodolojisine hâkim olmalarının yanı sıra, dijital kaynakları kullanmalarına yönelik imkânlar sağlanacaktır.</a:t>
            </a:r>
          </a:p>
        </p:txBody>
      </p:sp>
      <p:sp>
        <p:nvSpPr>
          <p:cNvPr id="14" name="Metin kutusu 13"/>
          <p:cNvSpPr txBox="1"/>
          <p:nvPr/>
        </p:nvSpPr>
        <p:spPr>
          <a:xfrm>
            <a:off x="983703" y="4934838"/>
            <a:ext cx="10518483" cy="523220"/>
          </a:xfrm>
          <a:prstGeom prst="rect">
            <a:avLst/>
          </a:prstGeom>
          <a:noFill/>
          <a:ln w="76200">
            <a:solidFill>
              <a:srgbClr val="FF0000"/>
            </a:solidFill>
          </a:ln>
        </p:spPr>
        <p:txBody>
          <a:bodyPr wrap="square" rtlCol="0">
            <a:spAutoFit/>
          </a:bodyPr>
          <a:lstStyle/>
          <a:p>
            <a:r>
              <a:rPr lang="tr-TR" sz="2800" b="1" dirty="0" smtClean="0"/>
              <a:t>Eğitim </a:t>
            </a:r>
            <a:r>
              <a:rPr lang="tr-TR" sz="2800" b="1" dirty="0"/>
              <a:t>Malzemeleri Komisyonu kurulacaktır.</a:t>
            </a:r>
          </a:p>
        </p:txBody>
      </p:sp>
    </p:spTree>
    <p:extLst>
      <p:ext uri="{BB962C8B-B14F-4D97-AF65-F5344CB8AC3E}">
        <p14:creationId xmlns:p14="http://schemas.microsoft.com/office/powerpoint/2010/main" val="231526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1+#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nodeType="after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0-#ppt_w/2"/>
                                          </p:val>
                                        </p:tav>
                                        <p:tav tm="100000">
                                          <p:val>
                                            <p:strVal val="#ppt_x"/>
                                          </p:val>
                                        </p:tav>
                                      </p:tavLst>
                                    </p:anim>
                                    <p:anim calcmode="lin" valueType="num">
                                      <p:cBhvr additive="base">
                                        <p:cTn id="13" dur="75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22" presetClass="entr" presetSubtype="8" fill="hold" grpId="0" nodeType="after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2" fill="hold" grpId="1" nodeType="clickEffect">
                                  <p:stCondLst>
                                    <p:cond delay="0"/>
                                  </p:stCondLst>
                                  <p:childTnLst>
                                    <p:animEffect transition="out" filter="wipe(right)">
                                      <p:cBhvr>
                                        <p:cTn id="31" dur="1000"/>
                                        <p:tgtEl>
                                          <p:spTgt spid="3"/>
                                        </p:tgtEl>
                                      </p:cBhvr>
                                    </p:animEffect>
                                    <p:set>
                                      <p:cBhvr>
                                        <p:cTn id="32" dur="1" fill="hold">
                                          <p:stCondLst>
                                            <p:cond delay="999"/>
                                          </p:stCondLst>
                                        </p:cTn>
                                        <p:tgtEl>
                                          <p:spTgt spid="3"/>
                                        </p:tgtEl>
                                        <p:attrNameLst>
                                          <p:attrName>style.visibility</p:attrName>
                                        </p:attrNameLst>
                                      </p:cBhvr>
                                      <p:to>
                                        <p:strVal val="hidden"/>
                                      </p:to>
                                    </p:set>
                                  </p:childTnLst>
                                </p:cTn>
                              </p:par>
                              <p:par>
                                <p:cTn id="33" presetID="22" presetClass="exit" presetSubtype="8" fill="hold" grpId="1" nodeType="withEffect">
                                  <p:stCondLst>
                                    <p:cond delay="0"/>
                                  </p:stCondLst>
                                  <p:childTnLst>
                                    <p:animEffect transition="out" filter="wipe(left)">
                                      <p:cBhvr>
                                        <p:cTn id="34" dur="1000"/>
                                        <p:tgtEl>
                                          <p:spTgt spid="5"/>
                                        </p:tgtEl>
                                      </p:cBhvr>
                                    </p:animEffect>
                                    <p:set>
                                      <p:cBhvr>
                                        <p:cTn id="35" dur="1" fill="hold">
                                          <p:stCondLst>
                                            <p:cond delay="999"/>
                                          </p:stCondLst>
                                        </p:cTn>
                                        <p:tgtEl>
                                          <p:spTgt spid="5"/>
                                        </p:tgtEl>
                                        <p:attrNameLst>
                                          <p:attrName>style.visibility</p:attrName>
                                        </p:attrNameLst>
                                      </p:cBhvr>
                                      <p:to>
                                        <p:strVal val="hidden"/>
                                      </p:to>
                                    </p:set>
                                  </p:childTnLst>
                                </p:cTn>
                              </p:par>
                              <p:par>
                                <p:cTn id="36" presetID="22" presetClass="exit" presetSubtype="2" fill="hold" grpId="1" nodeType="withEffect">
                                  <p:stCondLst>
                                    <p:cond delay="0"/>
                                  </p:stCondLst>
                                  <p:childTnLst>
                                    <p:animEffect transition="out" filter="wipe(right)">
                                      <p:cBhvr>
                                        <p:cTn id="37" dur="1000"/>
                                        <p:tgtEl>
                                          <p:spTgt spid="7"/>
                                        </p:tgtEl>
                                      </p:cBhvr>
                                    </p:animEffect>
                                    <p:set>
                                      <p:cBhvr>
                                        <p:cTn id="38" dur="1" fill="hold">
                                          <p:stCondLst>
                                            <p:cond delay="999"/>
                                          </p:stCondLst>
                                        </p:cTn>
                                        <p:tgtEl>
                                          <p:spTgt spid="7"/>
                                        </p:tgtEl>
                                        <p:attrNameLst>
                                          <p:attrName>style.visibility</p:attrName>
                                        </p:attrNameLst>
                                      </p:cBhvr>
                                      <p:to>
                                        <p:strVal val="hidden"/>
                                      </p:to>
                                    </p:set>
                                  </p:childTnLst>
                                </p:cTn>
                              </p:par>
                            </p:childTnLst>
                          </p:cTn>
                        </p:par>
                        <p:par>
                          <p:cTn id="39" fill="hold">
                            <p:stCondLst>
                              <p:cond delay="1000"/>
                            </p:stCondLst>
                            <p:childTnLst>
                              <p:par>
                                <p:cTn id="40" presetID="16" presetClass="entr" presetSubtype="21" fill="hold" grpId="0" nodeType="afterEffect">
                                  <p:stCondLst>
                                    <p:cond delay="25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arn(outVertical)">
                                      <p:cBhvr>
                                        <p:cTn id="47" dur="1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arn(inVertical)">
                                      <p:cBhvr>
                                        <p:cTn id="52" dur="1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xit" presetSubtype="37" fill="hold" grpId="1" nodeType="clickEffect">
                                  <p:stCondLst>
                                    <p:cond delay="0"/>
                                  </p:stCondLst>
                                  <p:childTnLst>
                                    <p:animEffect transition="out" filter="barn(outVertical)">
                                      <p:cBhvr>
                                        <p:cTn id="56" dur="1000"/>
                                        <p:tgtEl>
                                          <p:spTgt spid="9"/>
                                        </p:tgtEl>
                                      </p:cBhvr>
                                    </p:animEffect>
                                    <p:set>
                                      <p:cBhvr>
                                        <p:cTn id="57" dur="1" fill="hold">
                                          <p:stCondLst>
                                            <p:cond delay="999"/>
                                          </p:stCondLst>
                                        </p:cTn>
                                        <p:tgtEl>
                                          <p:spTgt spid="9"/>
                                        </p:tgtEl>
                                        <p:attrNameLst>
                                          <p:attrName>style.visibility</p:attrName>
                                        </p:attrNameLst>
                                      </p:cBhvr>
                                      <p:to>
                                        <p:strVal val="hidden"/>
                                      </p:to>
                                    </p:set>
                                  </p:childTnLst>
                                </p:cTn>
                              </p:par>
                              <p:par>
                                <p:cTn id="58" presetID="16" presetClass="exit" presetSubtype="21" fill="hold" grpId="1" nodeType="withEffect">
                                  <p:stCondLst>
                                    <p:cond delay="0"/>
                                  </p:stCondLst>
                                  <p:childTnLst>
                                    <p:animEffect transition="out" filter="barn(inVertical)">
                                      <p:cBhvr>
                                        <p:cTn id="59" dur="1000"/>
                                        <p:tgtEl>
                                          <p:spTgt spid="8"/>
                                        </p:tgtEl>
                                      </p:cBhvr>
                                    </p:animEffect>
                                    <p:set>
                                      <p:cBhvr>
                                        <p:cTn id="60" dur="1" fill="hold">
                                          <p:stCondLst>
                                            <p:cond delay="999"/>
                                          </p:stCondLst>
                                        </p:cTn>
                                        <p:tgtEl>
                                          <p:spTgt spid="8"/>
                                        </p:tgtEl>
                                        <p:attrNameLst>
                                          <p:attrName>style.visibility</p:attrName>
                                        </p:attrNameLst>
                                      </p:cBhvr>
                                      <p:to>
                                        <p:strVal val="hidden"/>
                                      </p:to>
                                    </p:set>
                                  </p:childTnLst>
                                </p:cTn>
                              </p:par>
                              <p:par>
                                <p:cTn id="61" presetID="16" presetClass="exit" presetSubtype="37" fill="hold" grpId="1" nodeType="withEffect">
                                  <p:stCondLst>
                                    <p:cond delay="0"/>
                                  </p:stCondLst>
                                  <p:childTnLst>
                                    <p:animEffect transition="out" filter="barn(outVertical)">
                                      <p:cBhvr>
                                        <p:cTn id="62" dur="1000"/>
                                        <p:tgtEl>
                                          <p:spTgt spid="10"/>
                                        </p:tgtEl>
                                      </p:cBhvr>
                                    </p:animEffect>
                                    <p:set>
                                      <p:cBhvr>
                                        <p:cTn id="63" dur="1" fill="hold">
                                          <p:stCondLst>
                                            <p:cond delay="999"/>
                                          </p:stCondLst>
                                        </p:cTn>
                                        <p:tgtEl>
                                          <p:spTgt spid="10"/>
                                        </p:tgtEl>
                                        <p:attrNameLst>
                                          <p:attrName>style.visibility</p:attrName>
                                        </p:attrNameLst>
                                      </p:cBhvr>
                                      <p:to>
                                        <p:strVal val="hidden"/>
                                      </p:to>
                                    </p:set>
                                  </p:childTnLst>
                                </p:cTn>
                              </p:par>
                            </p:childTnLst>
                          </p:cTn>
                        </p:par>
                        <p:par>
                          <p:cTn id="64" fill="hold">
                            <p:stCondLst>
                              <p:cond delay="1000"/>
                            </p:stCondLst>
                            <p:childTnLst>
                              <p:par>
                                <p:cTn id="65" presetID="2" presetClass="entr" presetSubtype="8" fill="hold" grpId="0" nodeType="afterEffect">
                                  <p:stCondLst>
                                    <p:cond delay="25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1000" fill="hold"/>
                                        <p:tgtEl>
                                          <p:spTgt spid="11"/>
                                        </p:tgtEl>
                                        <p:attrNameLst>
                                          <p:attrName>ppt_x</p:attrName>
                                        </p:attrNameLst>
                                      </p:cBhvr>
                                      <p:tavLst>
                                        <p:tav tm="0">
                                          <p:val>
                                            <p:strVal val="0-#ppt_w/2"/>
                                          </p:val>
                                        </p:tav>
                                        <p:tav tm="100000">
                                          <p:val>
                                            <p:strVal val="#ppt_x"/>
                                          </p:val>
                                        </p:tav>
                                      </p:tavLst>
                                    </p:anim>
                                    <p:anim calcmode="lin" valueType="num">
                                      <p:cBhvr additive="base">
                                        <p:cTn id="6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1000" fill="hold"/>
                                        <p:tgtEl>
                                          <p:spTgt spid="12"/>
                                        </p:tgtEl>
                                        <p:attrNameLst>
                                          <p:attrName>ppt_x</p:attrName>
                                        </p:attrNameLst>
                                      </p:cBhvr>
                                      <p:tavLst>
                                        <p:tav tm="0">
                                          <p:val>
                                            <p:strVal val="1+#ppt_w/2"/>
                                          </p:val>
                                        </p:tav>
                                        <p:tav tm="100000">
                                          <p:val>
                                            <p:strVal val="#ppt_x"/>
                                          </p:val>
                                        </p:tav>
                                      </p:tavLst>
                                    </p:anim>
                                    <p:anim calcmode="lin" valueType="num">
                                      <p:cBhvr additive="base">
                                        <p:cTn id="7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1000" fill="hold"/>
                                        <p:tgtEl>
                                          <p:spTgt spid="13"/>
                                        </p:tgtEl>
                                        <p:attrNameLst>
                                          <p:attrName>ppt_x</p:attrName>
                                        </p:attrNameLst>
                                      </p:cBhvr>
                                      <p:tavLst>
                                        <p:tav tm="0">
                                          <p:val>
                                            <p:strVal val="0-#ppt_w/2"/>
                                          </p:val>
                                        </p:tav>
                                        <p:tav tm="100000">
                                          <p:val>
                                            <p:strVal val="#ppt_x"/>
                                          </p:val>
                                        </p:tav>
                                      </p:tavLst>
                                    </p:anim>
                                    <p:anim calcmode="lin" valueType="num">
                                      <p:cBhvr additive="base">
                                        <p:cTn id="80"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1000" fill="hold"/>
                                        <p:tgtEl>
                                          <p:spTgt spid="14"/>
                                        </p:tgtEl>
                                        <p:attrNameLst>
                                          <p:attrName>ppt_x</p:attrName>
                                        </p:attrNameLst>
                                      </p:cBhvr>
                                      <p:tavLst>
                                        <p:tav tm="0">
                                          <p:val>
                                            <p:strVal val="1+#ppt_w/2"/>
                                          </p:val>
                                        </p:tav>
                                        <p:tav tm="100000">
                                          <p:val>
                                            <p:strVal val="#ppt_x"/>
                                          </p:val>
                                        </p:tav>
                                      </p:tavLst>
                                    </p:anim>
                                    <p:anim calcmode="lin" valueType="num">
                                      <p:cBhvr additive="base">
                                        <p:cTn id="86"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7" grpId="0" animBg="1"/>
      <p:bldP spid="7" grpId="1" animBg="1"/>
      <p:bldP spid="8" grpId="0" animBg="1"/>
      <p:bldP spid="8" grpId="1" animBg="1"/>
      <p:bldP spid="9" grpId="0" animBg="1"/>
      <p:bldP spid="9" grpId="1" animBg="1"/>
      <p:bldP spid="10" grpId="0" animBg="1"/>
      <p:bldP spid="10" grpId="1" animBg="1"/>
      <p:bldP spid="11" grpId="0" animBg="1"/>
      <p:bldP spid="12"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0" y="3070249"/>
            <a:ext cx="12192000" cy="378775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0" y="0"/>
            <a:ext cx="12192000" cy="3052689"/>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rotWithShape="1">
          <a:blip r:embed="rId2"/>
          <a:srcRect l="523"/>
          <a:stretch/>
        </p:blipFill>
        <p:spPr>
          <a:xfrm>
            <a:off x="2194559" y="-17560"/>
            <a:ext cx="6850966" cy="6875560"/>
          </a:xfrm>
          <a:prstGeom prst="rect">
            <a:avLst/>
          </a:prstGeom>
        </p:spPr>
      </p:pic>
    </p:spTree>
    <p:extLst>
      <p:ext uri="{BB962C8B-B14F-4D97-AF65-F5344CB8AC3E}">
        <p14:creationId xmlns:p14="http://schemas.microsoft.com/office/powerpoint/2010/main" val="3302893811"/>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prstClr val="black"/>
              <a:schemeClr val="accent5">
                <a:tint val="45000"/>
                <a:satMod val="400000"/>
              </a:schemeClr>
            </a:duotone>
          </a:blip>
          <a:stretch>
            <a:fillRect/>
          </a:stretch>
        </p:blipFill>
        <p:spPr>
          <a:xfrm>
            <a:off x="10314010" y="6287638"/>
            <a:ext cx="1955326" cy="533400"/>
          </a:xfrm>
          <a:prstGeom prst="rect">
            <a:avLst/>
          </a:prstGeom>
        </p:spPr>
      </p:pic>
      <p:pic>
        <p:nvPicPr>
          <p:cNvPr id="2" name="Resim 1"/>
          <p:cNvPicPr>
            <a:picLocks noChangeAspect="1"/>
          </p:cNvPicPr>
          <p:nvPr/>
        </p:nvPicPr>
        <p:blipFill>
          <a:blip r:embed="rId3"/>
          <a:stretch>
            <a:fillRect/>
          </a:stretch>
        </p:blipFill>
        <p:spPr>
          <a:xfrm>
            <a:off x="-64168" y="-80210"/>
            <a:ext cx="2045870" cy="1782439"/>
          </a:xfrm>
          <a:prstGeom prst="rect">
            <a:avLst/>
          </a:prstGeom>
        </p:spPr>
      </p:pic>
      <p:sp>
        <p:nvSpPr>
          <p:cNvPr id="4" name="Metin kutusu 3"/>
          <p:cNvSpPr txBox="1"/>
          <p:nvPr/>
        </p:nvSpPr>
        <p:spPr>
          <a:xfrm>
            <a:off x="958767" y="2235670"/>
            <a:ext cx="10518483" cy="954107"/>
          </a:xfrm>
          <a:prstGeom prst="rect">
            <a:avLst/>
          </a:prstGeom>
          <a:solidFill>
            <a:srgbClr val="FF0000">
              <a:alpha val="40000"/>
            </a:srgbClr>
          </a:solidFill>
          <a:ln w="76200">
            <a:solidFill>
              <a:srgbClr val="FF0000">
                <a:alpha val="40000"/>
              </a:srgbClr>
            </a:solidFill>
          </a:ln>
        </p:spPr>
        <p:txBody>
          <a:bodyPr wrap="square" rtlCol="0">
            <a:spAutoFit/>
          </a:bodyPr>
          <a:lstStyle/>
          <a:p>
            <a:r>
              <a:rPr lang="tr-TR" sz="2800" b="1" dirty="0" smtClean="0"/>
              <a:t>Türk </a:t>
            </a:r>
            <a:r>
              <a:rPr lang="tr-TR" sz="2800" b="1" dirty="0"/>
              <a:t>Eğitim Sisteminde farklı aktör ve kurumların katılımıyla dijital eğitim ve öğretim içeriği geliştirme Ekosistemi oluşturulacaktır.</a:t>
            </a:r>
          </a:p>
        </p:txBody>
      </p:sp>
      <p:sp>
        <p:nvSpPr>
          <p:cNvPr id="5" name="Metin kutusu 4"/>
          <p:cNvSpPr txBox="1"/>
          <p:nvPr/>
        </p:nvSpPr>
        <p:spPr>
          <a:xfrm>
            <a:off x="958767" y="3527059"/>
            <a:ext cx="10518483" cy="954107"/>
          </a:xfrm>
          <a:prstGeom prst="rect">
            <a:avLst/>
          </a:prstGeom>
          <a:solidFill>
            <a:srgbClr val="7030A0">
              <a:alpha val="40000"/>
            </a:srgbClr>
          </a:solidFill>
          <a:ln w="76200">
            <a:solidFill>
              <a:srgbClr val="7030A0">
                <a:alpha val="40000"/>
              </a:srgbClr>
            </a:solidFill>
          </a:ln>
        </p:spPr>
        <p:txBody>
          <a:bodyPr wrap="square" rtlCol="0">
            <a:spAutoFit/>
          </a:bodyPr>
          <a:lstStyle/>
          <a:p>
            <a:r>
              <a:rPr lang="tr-TR" sz="2800" b="1" dirty="0" smtClean="0"/>
              <a:t>Dijital </a:t>
            </a:r>
            <a:r>
              <a:rPr lang="tr-TR" sz="2800" b="1" dirty="0"/>
              <a:t>eğitim ve öğretim materyallerini belli kalite standartlarında kullanıma sunacak Ulusal Dijital İçerik Arşivi oluşturulacaktır.</a:t>
            </a:r>
          </a:p>
        </p:txBody>
      </p:sp>
      <p:sp>
        <p:nvSpPr>
          <p:cNvPr id="7" name="Metin kutusu 6"/>
          <p:cNvSpPr txBox="1"/>
          <p:nvPr/>
        </p:nvSpPr>
        <p:spPr>
          <a:xfrm>
            <a:off x="958767" y="2504888"/>
            <a:ext cx="10518483" cy="523220"/>
          </a:xfrm>
          <a:prstGeom prst="rect">
            <a:avLst/>
          </a:prstGeom>
          <a:solidFill>
            <a:srgbClr val="FF0000">
              <a:alpha val="40000"/>
            </a:srgbClr>
          </a:solidFill>
          <a:ln w="76200">
            <a:solidFill>
              <a:srgbClr val="FF0000">
                <a:alpha val="40000"/>
              </a:srgbClr>
            </a:solidFill>
          </a:ln>
        </p:spPr>
        <p:txBody>
          <a:bodyPr wrap="square" rtlCol="0">
            <a:spAutoFit/>
          </a:bodyPr>
          <a:lstStyle/>
          <a:p>
            <a:r>
              <a:rPr lang="tr-TR" sz="2800" b="1" dirty="0" smtClean="0"/>
              <a:t>Dijital </a:t>
            </a:r>
            <a:r>
              <a:rPr lang="tr-TR" sz="2800" b="1" dirty="0"/>
              <a:t>içerik ve becerilerin gelişmesi için ekosistem kurulacak.</a:t>
            </a:r>
          </a:p>
        </p:txBody>
      </p:sp>
      <p:sp>
        <p:nvSpPr>
          <p:cNvPr id="8" name="Metin kutusu 7"/>
          <p:cNvSpPr txBox="1"/>
          <p:nvPr/>
        </p:nvSpPr>
        <p:spPr>
          <a:xfrm>
            <a:off x="958767" y="3576765"/>
            <a:ext cx="10518483" cy="954107"/>
          </a:xfrm>
          <a:prstGeom prst="rect">
            <a:avLst/>
          </a:prstGeom>
          <a:solidFill>
            <a:srgbClr val="7030A0">
              <a:alpha val="40000"/>
            </a:srgbClr>
          </a:solidFill>
          <a:ln w="76200">
            <a:solidFill>
              <a:srgbClr val="7030A0">
                <a:alpha val="40000"/>
              </a:srgbClr>
            </a:solidFill>
          </a:ln>
        </p:spPr>
        <p:txBody>
          <a:bodyPr wrap="square" rtlCol="0">
            <a:spAutoFit/>
          </a:bodyPr>
          <a:lstStyle/>
          <a:p>
            <a:r>
              <a:rPr lang="tr-TR" sz="2800" b="1" dirty="0" smtClean="0"/>
              <a:t>Dijital </a:t>
            </a:r>
            <a:r>
              <a:rPr lang="tr-TR" sz="2800" b="1" dirty="0"/>
              <a:t>becerilerin gelişmesi için içerik geliştirilecek ve öğretmen eğitimi yapılacak.</a:t>
            </a:r>
          </a:p>
        </p:txBody>
      </p:sp>
      <p:sp>
        <p:nvSpPr>
          <p:cNvPr id="9" name="Metin kutusu 8"/>
          <p:cNvSpPr txBox="1"/>
          <p:nvPr/>
        </p:nvSpPr>
        <p:spPr>
          <a:xfrm>
            <a:off x="958767" y="3415095"/>
            <a:ext cx="10518483" cy="1384995"/>
          </a:xfrm>
          <a:prstGeom prst="rect">
            <a:avLst/>
          </a:prstGeom>
          <a:solidFill>
            <a:srgbClr val="FF0000">
              <a:alpha val="40000"/>
            </a:srgbClr>
          </a:solidFill>
          <a:ln w="76200">
            <a:solidFill>
              <a:srgbClr val="FF0000">
                <a:alpha val="40000"/>
              </a:srgbClr>
            </a:solidFill>
          </a:ln>
        </p:spPr>
        <p:txBody>
          <a:bodyPr wrap="square" rtlCol="0">
            <a:spAutoFit/>
          </a:bodyPr>
          <a:lstStyle/>
          <a:p>
            <a:r>
              <a:rPr lang="tr-TR" sz="2800" b="1" dirty="0" smtClean="0"/>
              <a:t>Öğrenmede </a:t>
            </a:r>
            <a:r>
              <a:rPr lang="tr-TR" sz="2800" b="1" dirty="0"/>
              <a:t>dijital ortam ve materyallerinin kullanım yaygınlığına bağlı olarak bu ortamlardaki öğrenmeyi ölçmek ve değerlendirmek üzere araçlar geliştirilecektir.</a:t>
            </a:r>
          </a:p>
        </p:txBody>
      </p:sp>
      <p:sp>
        <p:nvSpPr>
          <p:cNvPr id="10" name="Metin kutusu 9"/>
          <p:cNvSpPr txBox="1"/>
          <p:nvPr/>
        </p:nvSpPr>
        <p:spPr>
          <a:xfrm>
            <a:off x="958768" y="2077541"/>
            <a:ext cx="10518483" cy="954107"/>
          </a:xfrm>
          <a:prstGeom prst="rect">
            <a:avLst/>
          </a:prstGeom>
          <a:solidFill>
            <a:srgbClr val="7030A0">
              <a:alpha val="40000"/>
            </a:srgbClr>
          </a:solidFill>
          <a:ln w="76200">
            <a:solidFill>
              <a:srgbClr val="7030A0">
                <a:alpha val="40000"/>
              </a:srgbClr>
            </a:solidFill>
          </a:ln>
        </p:spPr>
        <p:txBody>
          <a:bodyPr wrap="square" rtlCol="0">
            <a:spAutoFit/>
          </a:bodyPr>
          <a:lstStyle/>
          <a:p>
            <a:r>
              <a:rPr lang="tr-TR" sz="2800" b="1" dirty="0" smtClean="0"/>
              <a:t>Dijital </a:t>
            </a:r>
            <a:r>
              <a:rPr lang="tr-TR" sz="2800" b="1" dirty="0"/>
              <a:t>öğrenme materyalleri geliştiren lider öğretmenler desteklenerek teşvik edilecektir.</a:t>
            </a:r>
          </a:p>
        </p:txBody>
      </p:sp>
    </p:spTree>
    <p:extLst>
      <p:ext uri="{BB962C8B-B14F-4D97-AF65-F5344CB8AC3E}">
        <p14:creationId xmlns:p14="http://schemas.microsoft.com/office/powerpoint/2010/main" val="180849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1+#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9" fill="hold" nodeType="after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0-#ppt_w/2"/>
                                          </p:val>
                                        </p:tav>
                                        <p:tav tm="100000">
                                          <p:val>
                                            <p:strVal val="#ppt_x"/>
                                          </p:val>
                                        </p:tav>
                                      </p:tavLst>
                                    </p:anim>
                                    <p:anim calcmode="lin" valueType="num">
                                      <p:cBhvr additive="base">
                                        <p:cTn id="13" dur="75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1250"/>
                            </p:stCondLst>
                            <p:childTnLst>
                              <p:par>
                                <p:cTn id="15" presetID="53" presetClass="entr" presetSubtype="16" fill="hold" grpId="0" nodeType="after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1" nodeType="clickEffect">
                                  <p:stCondLst>
                                    <p:cond delay="0"/>
                                  </p:stCondLst>
                                  <p:childTnLst>
                                    <p:anim calcmode="lin" valueType="num">
                                      <p:cBhvr>
                                        <p:cTn id="30" dur="1000"/>
                                        <p:tgtEl>
                                          <p:spTgt spid="4"/>
                                        </p:tgtEl>
                                        <p:attrNameLst>
                                          <p:attrName>ppt_w</p:attrName>
                                        </p:attrNameLst>
                                      </p:cBhvr>
                                      <p:tavLst>
                                        <p:tav tm="0">
                                          <p:val>
                                            <p:strVal val="ppt_w"/>
                                          </p:val>
                                        </p:tav>
                                        <p:tav tm="100000">
                                          <p:val>
                                            <p:fltVal val="0"/>
                                          </p:val>
                                        </p:tav>
                                      </p:tavLst>
                                    </p:anim>
                                    <p:anim calcmode="lin" valueType="num">
                                      <p:cBhvr>
                                        <p:cTn id="31" dur="1000"/>
                                        <p:tgtEl>
                                          <p:spTgt spid="4"/>
                                        </p:tgtEl>
                                        <p:attrNameLst>
                                          <p:attrName>ppt_h</p:attrName>
                                        </p:attrNameLst>
                                      </p:cBhvr>
                                      <p:tavLst>
                                        <p:tav tm="0">
                                          <p:val>
                                            <p:strVal val="ppt_h"/>
                                          </p:val>
                                        </p:tav>
                                        <p:tav tm="100000">
                                          <p:val>
                                            <p:fltVal val="0"/>
                                          </p:val>
                                        </p:tav>
                                      </p:tavLst>
                                    </p:anim>
                                    <p:animEffect transition="out" filter="fade">
                                      <p:cBhvr>
                                        <p:cTn id="32" dur="1000"/>
                                        <p:tgtEl>
                                          <p:spTgt spid="4"/>
                                        </p:tgtEl>
                                      </p:cBhvr>
                                    </p:animEffect>
                                    <p:set>
                                      <p:cBhvr>
                                        <p:cTn id="33" dur="1" fill="hold">
                                          <p:stCondLst>
                                            <p:cond delay="999"/>
                                          </p:stCondLst>
                                        </p:cTn>
                                        <p:tgtEl>
                                          <p:spTgt spid="4"/>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1000"/>
                                        <p:tgtEl>
                                          <p:spTgt spid="5"/>
                                        </p:tgtEl>
                                        <p:attrNameLst>
                                          <p:attrName>ppt_w</p:attrName>
                                        </p:attrNameLst>
                                      </p:cBhvr>
                                      <p:tavLst>
                                        <p:tav tm="0">
                                          <p:val>
                                            <p:strVal val="ppt_w"/>
                                          </p:val>
                                        </p:tav>
                                        <p:tav tm="100000">
                                          <p:val>
                                            <p:fltVal val="0"/>
                                          </p:val>
                                        </p:tav>
                                      </p:tavLst>
                                    </p:anim>
                                    <p:anim calcmode="lin" valueType="num">
                                      <p:cBhvr>
                                        <p:cTn id="36" dur="1000"/>
                                        <p:tgtEl>
                                          <p:spTgt spid="5"/>
                                        </p:tgtEl>
                                        <p:attrNameLst>
                                          <p:attrName>ppt_h</p:attrName>
                                        </p:attrNameLst>
                                      </p:cBhvr>
                                      <p:tavLst>
                                        <p:tav tm="0">
                                          <p:val>
                                            <p:strVal val="ppt_h"/>
                                          </p:val>
                                        </p:tav>
                                        <p:tav tm="100000">
                                          <p:val>
                                            <p:fltVal val="0"/>
                                          </p:val>
                                        </p:tav>
                                      </p:tavLst>
                                    </p:anim>
                                    <p:animEffect transition="out" filter="fade">
                                      <p:cBhvr>
                                        <p:cTn id="37" dur="1000"/>
                                        <p:tgtEl>
                                          <p:spTgt spid="5"/>
                                        </p:tgtEl>
                                      </p:cBhvr>
                                    </p:animEffect>
                                    <p:set>
                                      <p:cBhvr>
                                        <p:cTn id="38" dur="1" fill="hold">
                                          <p:stCondLst>
                                            <p:cond delay="999"/>
                                          </p:stCondLst>
                                        </p:cTn>
                                        <p:tgtEl>
                                          <p:spTgt spid="5"/>
                                        </p:tgtEl>
                                        <p:attrNameLst>
                                          <p:attrName>style.visibility</p:attrName>
                                        </p:attrNameLst>
                                      </p:cBhvr>
                                      <p:to>
                                        <p:strVal val="hidden"/>
                                      </p:to>
                                    </p:set>
                                  </p:childTnLst>
                                </p:cTn>
                              </p:par>
                            </p:childTnLst>
                          </p:cTn>
                        </p:par>
                        <p:par>
                          <p:cTn id="39" fill="hold">
                            <p:stCondLst>
                              <p:cond delay="1000"/>
                            </p:stCondLst>
                            <p:childTnLst>
                              <p:par>
                                <p:cTn id="40" presetID="53" presetClass="entr" presetSubtype="16" fill="hold" grpId="0" nodeType="afterEffect">
                                  <p:stCondLst>
                                    <p:cond delay="25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fltVal val="0"/>
                                          </p:val>
                                        </p:tav>
                                        <p:tav tm="100000">
                                          <p:val>
                                            <p:strVal val="#ppt_w"/>
                                          </p:val>
                                        </p:tav>
                                      </p:tavLst>
                                    </p:anim>
                                    <p:anim calcmode="lin" valueType="num">
                                      <p:cBhvr>
                                        <p:cTn id="43" dur="1000" fill="hold"/>
                                        <p:tgtEl>
                                          <p:spTgt spid="10"/>
                                        </p:tgtEl>
                                        <p:attrNameLst>
                                          <p:attrName>ppt_h</p:attrName>
                                        </p:attrNameLst>
                                      </p:cBhvr>
                                      <p:tavLst>
                                        <p:tav tm="0">
                                          <p:val>
                                            <p:fltVal val="0"/>
                                          </p:val>
                                        </p:tav>
                                        <p:tav tm="100000">
                                          <p:val>
                                            <p:strVal val="#ppt_h"/>
                                          </p:val>
                                        </p:tav>
                                      </p:tavLst>
                                    </p:anim>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Effect transition="in" filter="fade">
                                      <p:cBhvr>
                                        <p:cTn id="51" dur="10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grpId="1" nodeType="clickEffect">
                                  <p:stCondLst>
                                    <p:cond delay="0"/>
                                  </p:stCondLst>
                                  <p:childTnLst>
                                    <p:anim calcmode="lin" valueType="num">
                                      <p:cBhvr>
                                        <p:cTn id="55" dur="1000"/>
                                        <p:tgtEl>
                                          <p:spTgt spid="10"/>
                                        </p:tgtEl>
                                        <p:attrNameLst>
                                          <p:attrName>ppt_w</p:attrName>
                                        </p:attrNameLst>
                                      </p:cBhvr>
                                      <p:tavLst>
                                        <p:tav tm="0">
                                          <p:val>
                                            <p:strVal val="ppt_w"/>
                                          </p:val>
                                        </p:tav>
                                        <p:tav tm="100000">
                                          <p:val>
                                            <p:fltVal val="0"/>
                                          </p:val>
                                        </p:tav>
                                      </p:tavLst>
                                    </p:anim>
                                    <p:anim calcmode="lin" valueType="num">
                                      <p:cBhvr>
                                        <p:cTn id="56" dur="1000"/>
                                        <p:tgtEl>
                                          <p:spTgt spid="10"/>
                                        </p:tgtEl>
                                        <p:attrNameLst>
                                          <p:attrName>ppt_h</p:attrName>
                                        </p:attrNameLst>
                                      </p:cBhvr>
                                      <p:tavLst>
                                        <p:tav tm="0">
                                          <p:val>
                                            <p:strVal val="ppt_h"/>
                                          </p:val>
                                        </p:tav>
                                        <p:tav tm="100000">
                                          <p:val>
                                            <p:fltVal val="0"/>
                                          </p:val>
                                        </p:tav>
                                      </p:tavLst>
                                    </p:anim>
                                    <p:animEffect transition="out" filter="fade">
                                      <p:cBhvr>
                                        <p:cTn id="57" dur="1000"/>
                                        <p:tgtEl>
                                          <p:spTgt spid="10"/>
                                        </p:tgtEl>
                                      </p:cBhvr>
                                    </p:animEffect>
                                    <p:set>
                                      <p:cBhvr>
                                        <p:cTn id="58" dur="1" fill="hold">
                                          <p:stCondLst>
                                            <p:cond delay="999"/>
                                          </p:stCondLst>
                                        </p:cTn>
                                        <p:tgtEl>
                                          <p:spTgt spid="10"/>
                                        </p:tgtEl>
                                        <p:attrNameLst>
                                          <p:attrName>style.visibility</p:attrName>
                                        </p:attrNameLst>
                                      </p:cBhvr>
                                      <p:to>
                                        <p:strVal val="hidden"/>
                                      </p:to>
                                    </p:set>
                                  </p:childTnLst>
                                </p:cTn>
                              </p:par>
                              <p:par>
                                <p:cTn id="59" presetID="53" presetClass="exit" presetSubtype="32" fill="hold" grpId="1" nodeType="withEffect">
                                  <p:stCondLst>
                                    <p:cond delay="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Effect transition="out" filter="fade">
                                      <p:cBhvr>
                                        <p:cTn id="62" dur="1000"/>
                                        <p:tgtEl>
                                          <p:spTgt spid="9"/>
                                        </p:tgtEl>
                                      </p:cBhvr>
                                    </p:animEffect>
                                    <p:set>
                                      <p:cBhvr>
                                        <p:cTn id="63" dur="1" fill="hold">
                                          <p:stCondLst>
                                            <p:cond delay="999"/>
                                          </p:stCondLst>
                                        </p:cTn>
                                        <p:tgtEl>
                                          <p:spTgt spid="9"/>
                                        </p:tgtEl>
                                        <p:attrNameLst>
                                          <p:attrName>style.visibility</p:attrName>
                                        </p:attrNameLst>
                                      </p:cBhvr>
                                      <p:to>
                                        <p:strVal val="hidden"/>
                                      </p:to>
                                    </p:set>
                                  </p:childTnLst>
                                </p:cTn>
                              </p:par>
                            </p:childTnLst>
                          </p:cTn>
                        </p:par>
                        <p:par>
                          <p:cTn id="64" fill="hold">
                            <p:stCondLst>
                              <p:cond delay="1000"/>
                            </p:stCondLst>
                            <p:childTnLst>
                              <p:par>
                                <p:cTn id="65" presetID="53" presetClass="entr" presetSubtype="16" fill="hold" grpId="0" nodeType="afterEffect">
                                  <p:stCondLst>
                                    <p:cond delay="250"/>
                                  </p:stCondLst>
                                  <p:childTnLst>
                                    <p:set>
                                      <p:cBhvr>
                                        <p:cTn id="66" dur="1" fill="hold">
                                          <p:stCondLst>
                                            <p:cond delay="0"/>
                                          </p:stCondLst>
                                        </p:cTn>
                                        <p:tgtEl>
                                          <p:spTgt spid="7"/>
                                        </p:tgtEl>
                                        <p:attrNameLst>
                                          <p:attrName>style.visibility</p:attrName>
                                        </p:attrNameLst>
                                      </p:cBhvr>
                                      <p:to>
                                        <p:strVal val="visible"/>
                                      </p:to>
                                    </p:set>
                                    <p:anim calcmode="lin" valueType="num">
                                      <p:cBhvr>
                                        <p:cTn id="67" dur="1000" fill="hold"/>
                                        <p:tgtEl>
                                          <p:spTgt spid="7"/>
                                        </p:tgtEl>
                                        <p:attrNameLst>
                                          <p:attrName>ppt_w</p:attrName>
                                        </p:attrNameLst>
                                      </p:cBhvr>
                                      <p:tavLst>
                                        <p:tav tm="0">
                                          <p:val>
                                            <p:fltVal val="0"/>
                                          </p:val>
                                        </p:tav>
                                        <p:tav tm="100000">
                                          <p:val>
                                            <p:strVal val="#ppt_w"/>
                                          </p:val>
                                        </p:tav>
                                      </p:tavLst>
                                    </p:anim>
                                    <p:anim calcmode="lin" valueType="num">
                                      <p:cBhvr>
                                        <p:cTn id="68" dur="1000" fill="hold"/>
                                        <p:tgtEl>
                                          <p:spTgt spid="7"/>
                                        </p:tgtEl>
                                        <p:attrNameLst>
                                          <p:attrName>ppt_h</p:attrName>
                                        </p:attrNameLst>
                                      </p:cBhvr>
                                      <p:tavLst>
                                        <p:tav tm="0">
                                          <p:val>
                                            <p:fltVal val="0"/>
                                          </p:val>
                                        </p:tav>
                                        <p:tav tm="100000">
                                          <p:val>
                                            <p:strVal val="#ppt_h"/>
                                          </p:val>
                                        </p:tav>
                                      </p:tavLst>
                                    </p:anim>
                                    <p:animEffect transition="in" filter="fade">
                                      <p:cBhvr>
                                        <p:cTn id="69" dur="10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p:cTn id="74" dur="1000" fill="hold"/>
                                        <p:tgtEl>
                                          <p:spTgt spid="8"/>
                                        </p:tgtEl>
                                        <p:attrNameLst>
                                          <p:attrName>ppt_w</p:attrName>
                                        </p:attrNameLst>
                                      </p:cBhvr>
                                      <p:tavLst>
                                        <p:tav tm="0">
                                          <p:val>
                                            <p:fltVal val="0"/>
                                          </p:val>
                                        </p:tav>
                                        <p:tav tm="100000">
                                          <p:val>
                                            <p:strVal val="#ppt_w"/>
                                          </p:val>
                                        </p:tav>
                                      </p:tavLst>
                                    </p:anim>
                                    <p:anim calcmode="lin" valueType="num">
                                      <p:cBhvr>
                                        <p:cTn id="75" dur="1000" fill="hold"/>
                                        <p:tgtEl>
                                          <p:spTgt spid="8"/>
                                        </p:tgtEl>
                                        <p:attrNameLst>
                                          <p:attrName>ppt_h</p:attrName>
                                        </p:attrNameLst>
                                      </p:cBhvr>
                                      <p:tavLst>
                                        <p:tav tm="0">
                                          <p:val>
                                            <p:fltVal val="0"/>
                                          </p:val>
                                        </p:tav>
                                        <p:tav tm="100000">
                                          <p:val>
                                            <p:strVal val="#ppt_h"/>
                                          </p:val>
                                        </p:tav>
                                      </p:tavLst>
                                    </p:anim>
                                    <p:animEffect transition="in" filter="fade">
                                      <p:cBhvr>
                                        <p:cTn id="7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P spid="8" grpId="0" animBg="1"/>
      <p:bldP spid="9" grpId="0" animBg="1"/>
      <p:bldP spid="9" grpId="1" animBg="1"/>
      <p:bldP spid="10" grpId="0" animBg="1"/>
      <p:bldP spid="1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010237" y="5550232"/>
            <a:ext cx="2943225" cy="1162050"/>
          </a:xfrm>
          <a:prstGeom prst="rect">
            <a:avLst/>
          </a:prstGeom>
        </p:spPr>
      </p:pic>
      <p:pic>
        <p:nvPicPr>
          <p:cNvPr id="6" name="Resim 5"/>
          <p:cNvPicPr>
            <a:picLocks noChangeAspect="1"/>
          </p:cNvPicPr>
          <p:nvPr/>
        </p:nvPicPr>
        <p:blipFill>
          <a:blip r:embed="rId3">
            <a:duotone>
              <a:prstClr val="black"/>
              <a:schemeClr val="accent5">
                <a:tint val="45000"/>
                <a:satMod val="400000"/>
              </a:schemeClr>
            </a:duotone>
          </a:blip>
          <a:stretch>
            <a:fillRect/>
          </a:stretch>
        </p:blipFill>
        <p:spPr>
          <a:xfrm>
            <a:off x="10152085" y="6178882"/>
            <a:ext cx="1955326" cy="533400"/>
          </a:xfrm>
          <a:prstGeom prst="rect">
            <a:avLst/>
          </a:prstGeom>
        </p:spPr>
      </p:pic>
      <p:pic>
        <p:nvPicPr>
          <p:cNvPr id="2" name="Resim 1"/>
          <p:cNvPicPr>
            <a:picLocks noChangeAspect="1"/>
          </p:cNvPicPr>
          <p:nvPr/>
        </p:nvPicPr>
        <p:blipFill>
          <a:blip r:embed="rId4"/>
          <a:stretch>
            <a:fillRect/>
          </a:stretch>
        </p:blipFill>
        <p:spPr>
          <a:xfrm>
            <a:off x="0" y="3714750"/>
            <a:ext cx="2933700" cy="3143250"/>
          </a:xfrm>
          <a:prstGeom prst="rect">
            <a:avLst/>
          </a:prstGeom>
        </p:spPr>
      </p:pic>
      <p:sp>
        <p:nvSpPr>
          <p:cNvPr id="4" name="Metin kutusu 3"/>
          <p:cNvSpPr txBox="1"/>
          <p:nvPr/>
        </p:nvSpPr>
        <p:spPr>
          <a:xfrm>
            <a:off x="433031" y="333736"/>
            <a:ext cx="9584426" cy="830997"/>
          </a:xfrm>
          <a:prstGeom prst="rect">
            <a:avLst/>
          </a:prstGeom>
          <a:noFill/>
        </p:spPr>
        <p:txBody>
          <a:bodyPr wrap="square" rtlCol="0">
            <a:spAutoFit/>
          </a:bodyPr>
          <a:lstStyle/>
          <a:p>
            <a:pPr lvl="0"/>
            <a:r>
              <a:rPr lang="tr-TR" sz="2400" b="1" dirty="0"/>
              <a:t>Bizim tekilliğimiz, insan ve makinenin birlikteliğinden ziyade akıl ve kalbin birlikteliğidir.</a:t>
            </a:r>
            <a:endParaRPr lang="tr-TR" sz="2400" b="1" dirty="0">
              <a:effectLst>
                <a:glow rad="228600">
                  <a:schemeClr val="accent5">
                    <a:satMod val="175000"/>
                    <a:alpha val="40000"/>
                  </a:schemeClr>
                </a:glow>
              </a:effectLst>
            </a:endParaRPr>
          </a:p>
        </p:txBody>
      </p:sp>
      <p:sp>
        <p:nvSpPr>
          <p:cNvPr id="5" name="Metin kutusu 4"/>
          <p:cNvSpPr txBox="1"/>
          <p:nvPr/>
        </p:nvSpPr>
        <p:spPr>
          <a:xfrm>
            <a:off x="882839" y="1434065"/>
            <a:ext cx="10008075" cy="1200329"/>
          </a:xfrm>
          <a:prstGeom prst="rect">
            <a:avLst/>
          </a:prstGeom>
          <a:noFill/>
        </p:spPr>
        <p:txBody>
          <a:bodyPr wrap="square" rtlCol="0">
            <a:spAutoFit/>
          </a:bodyPr>
          <a:lstStyle/>
          <a:p>
            <a:pPr lvl="0"/>
            <a:r>
              <a:rPr lang="tr-TR" sz="2400" b="1" dirty="0">
                <a:solidFill>
                  <a:srgbClr val="00B0F0"/>
                </a:solidFill>
              </a:rPr>
              <a:t>2023 Eğitim </a:t>
            </a:r>
            <a:r>
              <a:rPr lang="tr-TR" sz="2400" b="1" dirty="0" err="1">
                <a:solidFill>
                  <a:srgbClr val="00B0F0"/>
                </a:solidFill>
              </a:rPr>
              <a:t>Vizyonu’nun</a:t>
            </a:r>
            <a:r>
              <a:rPr lang="tr-TR" sz="2400" b="1" dirty="0">
                <a:solidFill>
                  <a:srgbClr val="00B0F0"/>
                </a:solidFill>
              </a:rPr>
              <a:t> temel amacı, çağın ve geleceğin becerileriyle donanmış ve bu donanımı insanlık hayrına sarf edebilen bilime meraklı ve duyarlı, nitelikli, sevdalı, kültüre ahlaklı çocuklar yetiştirmektir.</a:t>
            </a:r>
            <a:endParaRPr lang="tr-TR" sz="2400" b="1" dirty="0">
              <a:solidFill>
                <a:srgbClr val="00B0F0"/>
              </a:solidFill>
              <a:effectLst>
                <a:glow rad="228600">
                  <a:schemeClr val="accent5">
                    <a:satMod val="175000"/>
                    <a:alpha val="40000"/>
                  </a:schemeClr>
                </a:glow>
              </a:effectLst>
            </a:endParaRPr>
          </a:p>
        </p:txBody>
      </p:sp>
      <p:sp>
        <p:nvSpPr>
          <p:cNvPr id="7" name="Metin kutusu 6"/>
          <p:cNvSpPr txBox="1"/>
          <p:nvPr/>
        </p:nvSpPr>
        <p:spPr>
          <a:xfrm>
            <a:off x="1648679" y="2774248"/>
            <a:ext cx="9965566" cy="461665"/>
          </a:xfrm>
          <a:prstGeom prst="rect">
            <a:avLst/>
          </a:prstGeom>
          <a:noFill/>
        </p:spPr>
        <p:txBody>
          <a:bodyPr wrap="square" rtlCol="0">
            <a:spAutoFit/>
          </a:bodyPr>
          <a:lstStyle/>
          <a:p>
            <a:pPr lvl="0"/>
            <a:r>
              <a:rPr lang="tr-TR" sz="2400" b="1" dirty="0"/>
              <a:t>Öğrenci, ebeveyn, öğretmen ve okul vizyon belgemizin dört temel kavramıdır.</a:t>
            </a:r>
            <a:endParaRPr lang="tr-TR" sz="2400" b="1" dirty="0">
              <a:effectLst>
                <a:glow rad="228600">
                  <a:schemeClr val="accent5">
                    <a:satMod val="175000"/>
                    <a:alpha val="40000"/>
                  </a:schemeClr>
                </a:glow>
              </a:effectLst>
            </a:endParaRPr>
          </a:p>
        </p:txBody>
      </p:sp>
      <p:sp>
        <p:nvSpPr>
          <p:cNvPr id="8" name="Metin kutusu 7"/>
          <p:cNvSpPr txBox="1"/>
          <p:nvPr/>
        </p:nvSpPr>
        <p:spPr>
          <a:xfrm>
            <a:off x="2415652" y="3425361"/>
            <a:ext cx="10062951" cy="2308324"/>
          </a:xfrm>
          <a:prstGeom prst="rect">
            <a:avLst/>
          </a:prstGeom>
          <a:noFill/>
        </p:spPr>
        <p:txBody>
          <a:bodyPr wrap="square" rtlCol="0">
            <a:spAutoFit/>
          </a:bodyPr>
          <a:lstStyle/>
          <a:p>
            <a:pPr lvl="0"/>
            <a:r>
              <a:rPr lang="tr-TR" sz="2400" b="1" dirty="0">
                <a:solidFill>
                  <a:srgbClr val="00B0F0"/>
                </a:solidFill>
              </a:rPr>
              <a:t>İlk safha olan 2018-2019 eğitim-öğretim yılı tasarım, simülasyon, öncü </a:t>
            </a:r>
            <a:r>
              <a:rPr lang="tr-TR" sz="2400" b="1" dirty="0" err="1">
                <a:solidFill>
                  <a:srgbClr val="00B0F0"/>
                </a:solidFill>
              </a:rPr>
              <a:t>pilotlamalar</a:t>
            </a:r>
            <a:r>
              <a:rPr lang="tr-TR" sz="2400" b="1" dirty="0">
                <a:solidFill>
                  <a:srgbClr val="00B0F0"/>
                </a:solidFill>
              </a:rPr>
              <a:t> ve yeniliklerin kısmi uygulamasıyla başlayacaktır. 2019-2020 eğitim-öğretim yılında ülke ölçekli </a:t>
            </a:r>
            <a:r>
              <a:rPr lang="tr-TR" sz="2400" b="1" dirty="0" err="1">
                <a:solidFill>
                  <a:srgbClr val="00B0F0"/>
                </a:solidFill>
              </a:rPr>
              <a:t>pilotlamalar</a:t>
            </a:r>
            <a:r>
              <a:rPr lang="tr-TR" sz="2400" b="1" dirty="0">
                <a:solidFill>
                  <a:srgbClr val="00B0F0"/>
                </a:solidFill>
              </a:rPr>
              <a:t> ve tasarımı biten eylemlerin uygulamaları gerçekleştirilecektir. 2020-2021 eğitim-öğretim yılında ise ana hedefler altında sıralanan eylemlerin tümünün hayata geçirilmesi ve bazı eylemlerin etki analizlerinin yapılması sağlanacaktır.</a:t>
            </a:r>
            <a:endParaRPr lang="tr-TR" sz="2400" b="1" dirty="0">
              <a:solidFill>
                <a:srgbClr val="00B0F0"/>
              </a:solidFill>
              <a:effectLst>
                <a:glow rad="228600">
                  <a:schemeClr val="accent5">
                    <a:satMod val="175000"/>
                    <a:alpha val="40000"/>
                  </a:schemeClr>
                </a:glow>
              </a:effectLst>
            </a:endParaRPr>
          </a:p>
        </p:txBody>
      </p:sp>
    </p:spTree>
    <p:extLst>
      <p:ext uri="{BB962C8B-B14F-4D97-AF65-F5344CB8AC3E}">
        <p14:creationId xmlns:p14="http://schemas.microsoft.com/office/powerpoint/2010/main" val="221150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1+#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0-#ppt_w/2"/>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250"/>
                            </p:stCondLst>
                            <p:childTnLst>
                              <p:par>
                                <p:cTn id="15" presetID="14" presetClass="entr" presetSubtype="5" fill="hold" grpId="0" nodeType="afterEffect">
                                  <p:stCondLst>
                                    <p:cond delay="500"/>
                                  </p:stCondLst>
                                  <p:iterate type="lt">
                                    <p:tmPct val="10000"/>
                                  </p:iterate>
                                  <p:childTnLst>
                                    <p:set>
                                      <p:cBhvr>
                                        <p:cTn id="16" dur="1" fill="hold">
                                          <p:stCondLst>
                                            <p:cond delay="0"/>
                                          </p:stCondLst>
                                        </p:cTn>
                                        <p:tgtEl>
                                          <p:spTgt spid="4"/>
                                        </p:tgtEl>
                                        <p:attrNameLst>
                                          <p:attrName>style.visibility</p:attrName>
                                        </p:attrNameLst>
                                      </p:cBhvr>
                                      <p:to>
                                        <p:strVal val="visible"/>
                                      </p:to>
                                    </p:set>
                                    <p:animEffect transition="in" filter="randombar(vertical)">
                                      <p:cBhvr>
                                        <p:cTn id="17" dur="250"/>
                                        <p:tgtEl>
                                          <p:spTgt spid="4"/>
                                        </p:tgtEl>
                                      </p:cBhvr>
                                    </p:animEffect>
                                  </p:childTnLst>
                                </p:cTn>
                              </p:par>
                            </p:childTnLst>
                          </p:cTn>
                        </p:par>
                        <p:par>
                          <p:cTn id="18" fill="hold">
                            <p:stCondLst>
                              <p:cond delay="4075"/>
                            </p:stCondLst>
                            <p:childTnLst>
                              <p:par>
                                <p:cTn id="19" presetID="14" presetClass="entr" presetSubtype="5" fill="hold" grpId="0" nodeType="afterEffect">
                                  <p:stCondLst>
                                    <p:cond delay="500"/>
                                  </p:stCondLst>
                                  <p:iterate type="lt">
                                    <p:tmPct val="10000"/>
                                  </p:iterate>
                                  <p:childTnLst>
                                    <p:set>
                                      <p:cBhvr>
                                        <p:cTn id="20" dur="1" fill="hold">
                                          <p:stCondLst>
                                            <p:cond delay="0"/>
                                          </p:stCondLst>
                                        </p:cTn>
                                        <p:tgtEl>
                                          <p:spTgt spid="5"/>
                                        </p:tgtEl>
                                        <p:attrNameLst>
                                          <p:attrName>style.visibility</p:attrName>
                                        </p:attrNameLst>
                                      </p:cBhvr>
                                      <p:to>
                                        <p:strVal val="visible"/>
                                      </p:to>
                                    </p:set>
                                    <p:animEffect transition="in" filter="randombar(vertical)">
                                      <p:cBhvr>
                                        <p:cTn id="21" dur="250"/>
                                        <p:tgtEl>
                                          <p:spTgt spid="5"/>
                                        </p:tgtEl>
                                      </p:cBhvr>
                                    </p:animEffect>
                                  </p:childTnLst>
                                </p:cTn>
                              </p:par>
                            </p:childTnLst>
                          </p:cTn>
                        </p:par>
                        <p:par>
                          <p:cTn id="22" fill="hold">
                            <p:stCondLst>
                              <p:cond delay="9450"/>
                            </p:stCondLst>
                            <p:childTnLst>
                              <p:par>
                                <p:cTn id="23" presetID="14" presetClass="entr" presetSubtype="5" fill="hold" grpId="0" nodeType="afterEffect">
                                  <p:stCondLst>
                                    <p:cond delay="500"/>
                                  </p:stCondLst>
                                  <p:iterate type="lt">
                                    <p:tmPct val="10000"/>
                                  </p:iterate>
                                  <p:childTnLst>
                                    <p:set>
                                      <p:cBhvr>
                                        <p:cTn id="24" dur="1" fill="hold">
                                          <p:stCondLst>
                                            <p:cond delay="0"/>
                                          </p:stCondLst>
                                        </p:cTn>
                                        <p:tgtEl>
                                          <p:spTgt spid="7"/>
                                        </p:tgtEl>
                                        <p:attrNameLst>
                                          <p:attrName>style.visibility</p:attrName>
                                        </p:attrNameLst>
                                      </p:cBhvr>
                                      <p:to>
                                        <p:strVal val="visible"/>
                                      </p:to>
                                    </p:set>
                                    <p:animEffect transition="in" filter="randombar(vertical)">
                                      <p:cBhvr>
                                        <p:cTn id="25" dur="250"/>
                                        <p:tgtEl>
                                          <p:spTgt spid="7"/>
                                        </p:tgtEl>
                                      </p:cBhvr>
                                    </p:animEffect>
                                  </p:childTnLst>
                                </p:cTn>
                              </p:par>
                            </p:childTnLst>
                          </p:cTn>
                        </p:par>
                        <p:par>
                          <p:cTn id="26" fill="hold">
                            <p:stCondLst>
                              <p:cond delay="11825"/>
                            </p:stCondLst>
                            <p:childTnLst>
                              <p:par>
                                <p:cTn id="27" presetID="14" presetClass="entr" presetSubtype="5" fill="hold" grpId="0" nodeType="afterEffect">
                                  <p:stCondLst>
                                    <p:cond delay="500"/>
                                  </p:stCondLst>
                                  <p:iterate type="lt">
                                    <p:tmPct val="10000"/>
                                  </p:iterate>
                                  <p:childTnLst>
                                    <p:set>
                                      <p:cBhvr>
                                        <p:cTn id="28" dur="1" fill="hold">
                                          <p:stCondLst>
                                            <p:cond delay="0"/>
                                          </p:stCondLst>
                                        </p:cTn>
                                        <p:tgtEl>
                                          <p:spTgt spid="8"/>
                                        </p:tgtEl>
                                        <p:attrNameLst>
                                          <p:attrName>style.visibility</p:attrName>
                                        </p:attrNameLst>
                                      </p:cBhvr>
                                      <p:to>
                                        <p:strVal val="visible"/>
                                      </p:to>
                                    </p:set>
                                    <p:animEffect transition="in" filter="randombar(vertical)">
                                      <p:cBhvr>
                                        <p:cTn id="29" dur="250"/>
                                        <p:tgtEl>
                                          <p:spTgt spid="8"/>
                                        </p:tgtEl>
                                      </p:cBhvr>
                                    </p:animEffect>
                                  </p:childTnLst>
                                </p:cTn>
                              </p:par>
                            </p:childTnLst>
                          </p:cTn>
                        </p:par>
                        <p:par>
                          <p:cTn id="30" fill="hold">
                            <p:stCondLst>
                              <p:cond delay="22100"/>
                            </p:stCondLst>
                            <p:childTnLst>
                              <p:par>
                                <p:cTn id="31" presetID="22" presetClass="entr" presetSubtype="8" fill="hold" nodeType="afterEffect">
                                  <p:stCondLst>
                                    <p:cond delay="25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0" y="2588455"/>
            <a:ext cx="12192000" cy="426954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0" y="0"/>
            <a:ext cx="12192000" cy="3193366"/>
          </a:xfrm>
          <a:prstGeom prst="rect">
            <a:avLst/>
          </a:prstGeom>
          <a:solidFill>
            <a:srgbClr val="43D9ED"/>
          </a:solidFill>
          <a:ln>
            <a:solidFill>
              <a:srgbClr val="43D9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2"/>
          <a:stretch>
            <a:fillRect/>
          </a:stretch>
        </p:blipFill>
        <p:spPr>
          <a:xfrm>
            <a:off x="0" y="0"/>
            <a:ext cx="3790950" cy="1123950"/>
          </a:xfrm>
          <a:prstGeom prst="rect">
            <a:avLst/>
          </a:prstGeom>
        </p:spPr>
      </p:pic>
      <p:pic>
        <p:nvPicPr>
          <p:cNvPr id="3" name="Resim 2"/>
          <p:cNvPicPr>
            <a:picLocks noChangeAspect="1"/>
          </p:cNvPicPr>
          <p:nvPr/>
        </p:nvPicPr>
        <p:blipFill rotWithShape="1">
          <a:blip r:embed="rId3"/>
          <a:srcRect l="701" r="442"/>
          <a:stretch/>
        </p:blipFill>
        <p:spPr>
          <a:xfrm>
            <a:off x="2335237" y="0"/>
            <a:ext cx="7186136" cy="6858000"/>
          </a:xfrm>
          <a:prstGeom prst="rect">
            <a:avLst/>
          </a:prstGeom>
        </p:spPr>
      </p:pic>
    </p:spTree>
    <p:extLst>
      <p:ext uri="{BB962C8B-B14F-4D97-AF65-F5344CB8AC3E}">
        <p14:creationId xmlns:p14="http://schemas.microsoft.com/office/powerpoint/2010/main" val="623008740"/>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prstClr val="black"/>
              <a:schemeClr val="accent5">
                <a:tint val="45000"/>
                <a:satMod val="400000"/>
              </a:schemeClr>
            </a:duotone>
          </a:blip>
          <a:stretch>
            <a:fillRect/>
          </a:stretch>
        </p:blipFill>
        <p:spPr>
          <a:xfrm>
            <a:off x="10314010" y="6287638"/>
            <a:ext cx="1955326" cy="533400"/>
          </a:xfrm>
          <a:prstGeom prst="rect">
            <a:avLst/>
          </a:prstGeom>
        </p:spPr>
      </p:pic>
      <p:pic>
        <p:nvPicPr>
          <p:cNvPr id="2" name="Resim 1"/>
          <p:cNvPicPr>
            <a:picLocks noChangeAspect="1"/>
          </p:cNvPicPr>
          <p:nvPr/>
        </p:nvPicPr>
        <p:blipFill>
          <a:blip r:embed="rId3"/>
          <a:stretch>
            <a:fillRect/>
          </a:stretch>
        </p:blipFill>
        <p:spPr>
          <a:xfrm>
            <a:off x="-8272" y="6378129"/>
            <a:ext cx="3730041" cy="442909"/>
          </a:xfrm>
          <a:prstGeom prst="rect">
            <a:avLst/>
          </a:prstGeom>
        </p:spPr>
      </p:pic>
      <p:sp>
        <p:nvSpPr>
          <p:cNvPr id="4" name="Metin kutusu 3"/>
          <p:cNvSpPr txBox="1"/>
          <p:nvPr/>
        </p:nvSpPr>
        <p:spPr>
          <a:xfrm>
            <a:off x="268956" y="431262"/>
            <a:ext cx="11698455" cy="523220"/>
          </a:xfrm>
          <a:prstGeom prst="rect">
            <a:avLst/>
          </a:prstGeom>
          <a:noFill/>
          <a:ln w="76200">
            <a:noFill/>
          </a:ln>
        </p:spPr>
        <p:txBody>
          <a:bodyPr wrap="square" rtlCol="0">
            <a:spAutoFit/>
          </a:bodyPr>
          <a:lstStyle/>
          <a:p>
            <a:r>
              <a:rPr lang="tr-TR" sz="2800" b="1" dirty="0" smtClean="0">
                <a:ln>
                  <a:solidFill>
                    <a:schemeClr val="tx1"/>
                  </a:solidFill>
                </a:ln>
                <a:solidFill>
                  <a:schemeClr val="bg1"/>
                </a:solidFill>
                <a:effectLst>
                  <a:glow rad="139700">
                    <a:schemeClr val="accent1">
                      <a:satMod val="175000"/>
                      <a:alpha val="40000"/>
                    </a:schemeClr>
                  </a:glow>
                </a:effectLst>
              </a:rPr>
              <a:t>5 </a:t>
            </a:r>
            <a:r>
              <a:rPr lang="tr-TR" sz="2800" b="1" dirty="0">
                <a:ln>
                  <a:solidFill>
                    <a:schemeClr val="tx1"/>
                  </a:solidFill>
                </a:ln>
                <a:solidFill>
                  <a:schemeClr val="bg1"/>
                </a:solidFill>
                <a:effectLst>
                  <a:glow rad="139700">
                    <a:schemeClr val="accent1">
                      <a:satMod val="175000"/>
                      <a:alpha val="40000"/>
                    </a:schemeClr>
                  </a:glow>
                </a:effectLst>
              </a:rPr>
              <a:t>yaş, erken çocukluk eğitiminde zorunlu olacaktır.</a:t>
            </a:r>
          </a:p>
        </p:txBody>
      </p:sp>
      <p:sp>
        <p:nvSpPr>
          <p:cNvPr id="5" name="Metin kutusu 4"/>
          <p:cNvSpPr txBox="1"/>
          <p:nvPr/>
        </p:nvSpPr>
        <p:spPr>
          <a:xfrm>
            <a:off x="268955" y="1195861"/>
            <a:ext cx="11698455" cy="1384995"/>
          </a:xfrm>
          <a:prstGeom prst="rect">
            <a:avLst/>
          </a:prstGeom>
          <a:noFill/>
          <a:ln w="76200">
            <a:noFill/>
          </a:ln>
        </p:spPr>
        <p:txBody>
          <a:bodyPr wrap="square" rtlCol="0">
            <a:spAutoFit/>
          </a:bodyPr>
          <a:lstStyle/>
          <a:p>
            <a:r>
              <a:rPr lang="tr-TR" sz="2800" b="1" dirty="0" smtClean="0">
                <a:ln>
                  <a:solidFill>
                    <a:schemeClr val="tx1"/>
                  </a:solidFill>
                </a:ln>
                <a:solidFill>
                  <a:schemeClr val="bg1"/>
                </a:solidFill>
                <a:effectLst>
                  <a:glow rad="228600">
                    <a:schemeClr val="accent2">
                      <a:satMod val="175000"/>
                      <a:alpha val="40000"/>
                    </a:schemeClr>
                  </a:glow>
                </a:effectLst>
              </a:rPr>
              <a:t>Millî </a:t>
            </a:r>
            <a:r>
              <a:rPr lang="tr-TR" sz="2800" b="1" dirty="0">
                <a:ln>
                  <a:solidFill>
                    <a:schemeClr val="tx1"/>
                  </a:solidFill>
                </a:ln>
                <a:solidFill>
                  <a:schemeClr val="bg1"/>
                </a:solidFill>
                <a:effectLst>
                  <a:glow rad="228600">
                    <a:schemeClr val="accent2">
                      <a:satMod val="175000"/>
                      <a:alpha val="40000"/>
                    </a:schemeClr>
                  </a:glow>
                </a:effectLst>
              </a:rPr>
              <a:t>Eğitim Bakanlığı yetki ve organizasyonunda farklı kurumlar tarafından yürütülen erken çocukluk eğitiminin niteliğini artırmak için ortak kalite standartları geliştirilerek uygulanacaktır.</a:t>
            </a:r>
          </a:p>
        </p:txBody>
      </p:sp>
      <p:sp>
        <p:nvSpPr>
          <p:cNvPr id="7" name="Metin kutusu 6"/>
          <p:cNvSpPr txBox="1"/>
          <p:nvPr/>
        </p:nvSpPr>
        <p:spPr>
          <a:xfrm>
            <a:off x="268955" y="2995489"/>
            <a:ext cx="11698455" cy="954107"/>
          </a:xfrm>
          <a:prstGeom prst="rect">
            <a:avLst/>
          </a:prstGeom>
          <a:noFill/>
          <a:ln w="76200">
            <a:noFill/>
          </a:ln>
        </p:spPr>
        <p:txBody>
          <a:bodyPr wrap="square" rtlCol="0">
            <a:spAutoFit/>
          </a:bodyPr>
          <a:lstStyle/>
          <a:p>
            <a:r>
              <a:rPr lang="tr-TR" sz="2800" b="1" dirty="0" smtClean="0">
                <a:ln>
                  <a:solidFill>
                    <a:schemeClr val="tx1"/>
                  </a:solidFill>
                </a:ln>
                <a:solidFill>
                  <a:schemeClr val="bg1"/>
                </a:solidFill>
                <a:effectLst>
                  <a:glow rad="139700">
                    <a:schemeClr val="accent1">
                      <a:satMod val="175000"/>
                      <a:alpha val="40000"/>
                    </a:schemeClr>
                  </a:glow>
                </a:effectLst>
              </a:rPr>
              <a:t>Kırsal </a:t>
            </a:r>
            <a:r>
              <a:rPr lang="tr-TR" sz="2800" b="1" dirty="0">
                <a:ln>
                  <a:solidFill>
                    <a:schemeClr val="tx1"/>
                  </a:solidFill>
                </a:ln>
                <a:solidFill>
                  <a:schemeClr val="bg1"/>
                </a:solidFill>
                <a:effectLst>
                  <a:glow rad="139700">
                    <a:schemeClr val="accent1">
                      <a:satMod val="175000"/>
                      <a:alpha val="40000"/>
                    </a:schemeClr>
                  </a:glow>
                </a:effectLst>
              </a:rPr>
              <a:t>ve düşük yoğunluklu yerleşim bölgelerindeki çocuklar için esnek zamanlı ve alternatif erken çocukluk eğitimi modelleri uygulanacaktır.</a:t>
            </a:r>
          </a:p>
        </p:txBody>
      </p:sp>
      <p:sp>
        <p:nvSpPr>
          <p:cNvPr id="8" name="Metin kutusu 7"/>
          <p:cNvSpPr txBox="1"/>
          <p:nvPr/>
        </p:nvSpPr>
        <p:spPr>
          <a:xfrm>
            <a:off x="268955" y="4221463"/>
            <a:ext cx="11698455" cy="954107"/>
          </a:xfrm>
          <a:prstGeom prst="rect">
            <a:avLst/>
          </a:prstGeom>
          <a:noFill/>
          <a:ln w="76200">
            <a:noFill/>
          </a:ln>
        </p:spPr>
        <p:txBody>
          <a:bodyPr wrap="square" rtlCol="0">
            <a:spAutoFit/>
          </a:bodyPr>
          <a:lstStyle/>
          <a:p>
            <a:r>
              <a:rPr lang="tr-TR" sz="2800" b="1" dirty="0" smtClean="0">
                <a:ln>
                  <a:solidFill>
                    <a:schemeClr val="tx1"/>
                  </a:solidFill>
                </a:ln>
                <a:solidFill>
                  <a:schemeClr val="bg1"/>
                </a:solidFill>
                <a:effectLst>
                  <a:glow rad="228600">
                    <a:schemeClr val="accent2">
                      <a:satMod val="175000"/>
                      <a:alpha val="40000"/>
                    </a:schemeClr>
                  </a:glow>
                </a:effectLst>
              </a:rPr>
              <a:t>Şartları </a:t>
            </a:r>
            <a:r>
              <a:rPr lang="tr-TR" sz="2800" b="1" dirty="0">
                <a:ln>
                  <a:solidFill>
                    <a:schemeClr val="tx1"/>
                  </a:solidFill>
                </a:ln>
                <a:solidFill>
                  <a:schemeClr val="bg1"/>
                </a:solidFill>
                <a:effectLst>
                  <a:glow rad="228600">
                    <a:schemeClr val="accent2">
                      <a:satMod val="175000"/>
                      <a:alpha val="40000"/>
                    </a:schemeClr>
                  </a:glow>
                </a:effectLst>
              </a:rPr>
              <a:t>elverişsiz okullarda erken çocukluk eğitimi alan çocukların beslenme ihtiyacı karşılanacak, ailelere materyal desteği sağlanacaktır.</a:t>
            </a:r>
          </a:p>
        </p:txBody>
      </p:sp>
      <p:sp>
        <p:nvSpPr>
          <p:cNvPr id="9" name="Metin kutusu 8"/>
          <p:cNvSpPr txBox="1"/>
          <p:nvPr/>
        </p:nvSpPr>
        <p:spPr>
          <a:xfrm>
            <a:off x="268955" y="2301625"/>
            <a:ext cx="11698455" cy="523220"/>
          </a:xfrm>
          <a:prstGeom prst="rect">
            <a:avLst/>
          </a:prstGeom>
          <a:noFill/>
          <a:ln w="76200">
            <a:noFill/>
          </a:ln>
        </p:spPr>
        <p:txBody>
          <a:bodyPr wrap="square" rtlCol="0">
            <a:spAutoFit/>
          </a:bodyPr>
          <a:lstStyle/>
          <a:p>
            <a:r>
              <a:rPr lang="tr-TR" sz="2800" b="1" dirty="0" smtClean="0">
                <a:ln>
                  <a:solidFill>
                    <a:schemeClr val="tx1"/>
                  </a:solidFill>
                </a:ln>
                <a:solidFill>
                  <a:schemeClr val="bg1"/>
                </a:solidFill>
                <a:effectLst>
                  <a:glow rad="139700">
                    <a:schemeClr val="accent1">
                      <a:satMod val="175000"/>
                      <a:alpha val="40000"/>
                    </a:schemeClr>
                  </a:glow>
                </a:effectLst>
              </a:rPr>
              <a:t>Erken </a:t>
            </a:r>
            <a:r>
              <a:rPr lang="tr-TR" sz="2800" b="1" dirty="0">
                <a:ln>
                  <a:solidFill>
                    <a:schemeClr val="tx1"/>
                  </a:solidFill>
                </a:ln>
                <a:solidFill>
                  <a:schemeClr val="bg1"/>
                </a:solidFill>
                <a:effectLst>
                  <a:glow rad="139700">
                    <a:schemeClr val="accent1">
                      <a:satMod val="175000"/>
                      <a:alpha val="40000"/>
                    </a:schemeClr>
                  </a:glow>
                </a:effectLst>
              </a:rPr>
              <a:t>çocukluk eğitim hizmeti yaygınlaştırılacak.</a:t>
            </a:r>
          </a:p>
        </p:txBody>
      </p:sp>
      <p:sp>
        <p:nvSpPr>
          <p:cNvPr id="10" name="Metin kutusu 9"/>
          <p:cNvSpPr txBox="1"/>
          <p:nvPr/>
        </p:nvSpPr>
        <p:spPr>
          <a:xfrm>
            <a:off x="268957" y="503363"/>
            <a:ext cx="11698455" cy="1384995"/>
          </a:xfrm>
          <a:prstGeom prst="rect">
            <a:avLst/>
          </a:prstGeom>
          <a:noFill/>
          <a:ln w="76200">
            <a:noFill/>
          </a:ln>
        </p:spPr>
        <p:txBody>
          <a:bodyPr wrap="square" rtlCol="0">
            <a:spAutoFit/>
          </a:bodyPr>
          <a:lstStyle/>
          <a:p>
            <a:r>
              <a:rPr lang="tr-TR" sz="2800" b="1" dirty="0" smtClean="0">
                <a:ln>
                  <a:solidFill>
                    <a:schemeClr val="tx1"/>
                  </a:solidFill>
                </a:ln>
                <a:solidFill>
                  <a:schemeClr val="bg1"/>
                </a:solidFill>
                <a:effectLst>
                  <a:glow rad="228600">
                    <a:schemeClr val="accent2">
                      <a:satMod val="175000"/>
                      <a:alpha val="40000"/>
                    </a:schemeClr>
                  </a:glow>
                </a:effectLst>
              </a:rPr>
              <a:t>Yaz </a:t>
            </a:r>
            <a:r>
              <a:rPr lang="tr-TR" sz="2800" b="1" dirty="0">
                <a:ln>
                  <a:solidFill>
                    <a:schemeClr val="tx1"/>
                  </a:solidFill>
                </a:ln>
                <a:solidFill>
                  <a:schemeClr val="bg1"/>
                </a:solidFill>
                <a:effectLst>
                  <a:glow rad="228600">
                    <a:schemeClr val="accent2">
                      <a:satMod val="175000"/>
                      <a:alpha val="40000"/>
                    </a:schemeClr>
                  </a:glow>
                </a:effectLst>
              </a:rPr>
              <a:t>dönemlerinde çocuklar ve ailelerin talepleri doğrultusunda oyun temelli gelişim etkinliklerinin yer aldığı yaz okulu programları pilot okullardan başlayarak açılacaktır.</a:t>
            </a:r>
          </a:p>
        </p:txBody>
      </p:sp>
      <p:sp>
        <p:nvSpPr>
          <p:cNvPr id="11" name="Metin kutusu 10"/>
          <p:cNvSpPr txBox="1"/>
          <p:nvPr/>
        </p:nvSpPr>
        <p:spPr>
          <a:xfrm>
            <a:off x="268956" y="3238111"/>
            <a:ext cx="11698455" cy="954107"/>
          </a:xfrm>
          <a:prstGeom prst="rect">
            <a:avLst/>
          </a:prstGeom>
          <a:noFill/>
          <a:ln w="76200">
            <a:noFill/>
          </a:ln>
        </p:spPr>
        <p:txBody>
          <a:bodyPr wrap="square" rtlCol="0">
            <a:spAutoFit/>
          </a:bodyPr>
          <a:lstStyle/>
          <a:p>
            <a:r>
              <a:rPr lang="tr-TR" sz="2800" b="1" dirty="0" smtClean="0">
                <a:ln>
                  <a:solidFill>
                    <a:schemeClr val="tx1"/>
                  </a:solidFill>
                </a:ln>
                <a:solidFill>
                  <a:schemeClr val="bg1"/>
                </a:solidFill>
                <a:effectLst>
                  <a:glow rad="228600">
                    <a:schemeClr val="accent2">
                      <a:satMod val="175000"/>
                      <a:alpha val="40000"/>
                    </a:schemeClr>
                  </a:glow>
                </a:effectLst>
              </a:rPr>
              <a:t>Erken </a:t>
            </a:r>
            <a:r>
              <a:rPr lang="tr-TR" sz="2800" b="1" dirty="0">
                <a:ln>
                  <a:solidFill>
                    <a:schemeClr val="tx1"/>
                  </a:solidFill>
                </a:ln>
                <a:solidFill>
                  <a:schemeClr val="bg1"/>
                </a:solidFill>
                <a:effectLst>
                  <a:glow rad="228600">
                    <a:schemeClr val="accent2">
                      <a:satMod val="175000"/>
                      <a:alpha val="40000"/>
                    </a:schemeClr>
                  </a:glow>
                </a:effectLst>
              </a:rPr>
              <a:t>çocukluk eğitim hizmetlerine yönelik bütünleşik bir sistem oluşturulacak.</a:t>
            </a:r>
          </a:p>
        </p:txBody>
      </p:sp>
      <p:sp>
        <p:nvSpPr>
          <p:cNvPr id="12" name="Metin kutusu 11"/>
          <p:cNvSpPr txBox="1"/>
          <p:nvPr/>
        </p:nvSpPr>
        <p:spPr>
          <a:xfrm>
            <a:off x="268955" y="4605485"/>
            <a:ext cx="11698455" cy="523220"/>
          </a:xfrm>
          <a:prstGeom prst="rect">
            <a:avLst/>
          </a:prstGeom>
          <a:noFill/>
          <a:ln w="76200">
            <a:noFill/>
          </a:ln>
        </p:spPr>
        <p:txBody>
          <a:bodyPr wrap="square" rtlCol="0">
            <a:spAutoFit/>
          </a:bodyPr>
          <a:lstStyle/>
          <a:p>
            <a:r>
              <a:rPr lang="tr-TR" sz="2800" b="1" dirty="0" smtClean="0">
                <a:ln>
                  <a:solidFill>
                    <a:schemeClr val="tx1"/>
                  </a:solidFill>
                </a:ln>
                <a:solidFill>
                  <a:schemeClr val="bg1"/>
                </a:solidFill>
                <a:effectLst>
                  <a:glow rad="139700">
                    <a:schemeClr val="accent1">
                      <a:satMod val="175000"/>
                      <a:alpha val="40000"/>
                    </a:schemeClr>
                  </a:glow>
                </a:effectLst>
              </a:rPr>
              <a:t>Şartları </a:t>
            </a:r>
            <a:r>
              <a:rPr lang="tr-TR" sz="2800" b="1" dirty="0">
                <a:ln>
                  <a:solidFill>
                    <a:schemeClr val="tx1"/>
                  </a:solidFill>
                </a:ln>
                <a:solidFill>
                  <a:schemeClr val="bg1"/>
                </a:solidFill>
                <a:effectLst>
                  <a:glow rad="139700">
                    <a:schemeClr val="accent1">
                      <a:satMod val="175000"/>
                      <a:alpha val="40000"/>
                    </a:schemeClr>
                  </a:glow>
                </a:effectLst>
              </a:rPr>
              <a:t>elverişsiz gruplarda eğitimin niteliği artırılacak.</a:t>
            </a:r>
          </a:p>
        </p:txBody>
      </p:sp>
    </p:spTree>
    <p:extLst>
      <p:ext uri="{BB962C8B-B14F-4D97-AF65-F5344CB8AC3E}">
        <p14:creationId xmlns:p14="http://schemas.microsoft.com/office/powerpoint/2010/main" val="51891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1+#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nodeType="after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0-#ppt_w/2"/>
                                          </p:val>
                                        </p:tav>
                                        <p:tav tm="100000">
                                          <p:val>
                                            <p:strVal val="#ppt_x"/>
                                          </p:val>
                                        </p:tav>
                                      </p:tavLst>
                                    </p:anim>
                                    <p:anim calcmode="lin" valueType="num">
                                      <p:cBhvr additive="base">
                                        <p:cTn id="13" dur="75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14" presetClass="entr" presetSubtype="10" fill="hold" grpId="0" nodeType="afterEffect">
                                  <p:stCondLst>
                                    <p:cond delay="25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vertical)">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vertical)">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xit" presetSubtype="5" fill="hold" grpId="1" nodeType="clickEffect">
                                  <p:stCondLst>
                                    <p:cond delay="0"/>
                                  </p:stCondLst>
                                  <p:childTnLst>
                                    <p:animEffect transition="out" filter="randombar(vertical)">
                                      <p:cBhvr>
                                        <p:cTn id="36" dur="1000"/>
                                        <p:tgtEl>
                                          <p:spTgt spid="4"/>
                                        </p:tgtEl>
                                      </p:cBhvr>
                                    </p:animEffect>
                                    <p:set>
                                      <p:cBhvr>
                                        <p:cTn id="37" dur="1" fill="hold">
                                          <p:stCondLst>
                                            <p:cond delay="999"/>
                                          </p:stCondLst>
                                        </p:cTn>
                                        <p:tgtEl>
                                          <p:spTgt spid="4"/>
                                        </p:tgtEl>
                                        <p:attrNameLst>
                                          <p:attrName>style.visibility</p:attrName>
                                        </p:attrNameLst>
                                      </p:cBhvr>
                                      <p:to>
                                        <p:strVal val="hidden"/>
                                      </p:to>
                                    </p:set>
                                  </p:childTnLst>
                                </p:cTn>
                              </p:par>
                              <p:par>
                                <p:cTn id="38" presetID="14" presetClass="exit" presetSubtype="10" fill="hold" grpId="1" nodeType="withEffect">
                                  <p:stCondLst>
                                    <p:cond delay="0"/>
                                  </p:stCondLst>
                                  <p:childTnLst>
                                    <p:animEffect transition="out" filter="randombar(horizontal)">
                                      <p:cBhvr>
                                        <p:cTn id="39" dur="1000"/>
                                        <p:tgtEl>
                                          <p:spTgt spid="5"/>
                                        </p:tgtEl>
                                      </p:cBhvr>
                                    </p:animEffect>
                                    <p:set>
                                      <p:cBhvr>
                                        <p:cTn id="40" dur="1" fill="hold">
                                          <p:stCondLst>
                                            <p:cond delay="999"/>
                                          </p:stCondLst>
                                        </p:cTn>
                                        <p:tgtEl>
                                          <p:spTgt spid="5"/>
                                        </p:tgtEl>
                                        <p:attrNameLst>
                                          <p:attrName>style.visibility</p:attrName>
                                        </p:attrNameLst>
                                      </p:cBhvr>
                                      <p:to>
                                        <p:strVal val="hidden"/>
                                      </p:to>
                                    </p:set>
                                  </p:childTnLst>
                                </p:cTn>
                              </p:par>
                              <p:par>
                                <p:cTn id="41" presetID="14" presetClass="exit" presetSubtype="5" fill="hold" grpId="1" nodeType="withEffect">
                                  <p:stCondLst>
                                    <p:cond delay="0"/>
                                  </p:stCondLst>
                                  <p:childTnLst>
                                    <p:animEffect transition="out" filter="randombar(vertical)">
                                      <p:cBhvr>
                                        <p:cTn id="42" dur="1000"/>
                                        <p:tgtEl>
                                          <p:spTgt spid="7"/>
                                        </p:tgtEl>
                                      </p:cBhvr>
                                    </p:animEffect>
                                    <p:set>
                                      <p:cBhvr>
                                        <p:cTn id="43" dur="1" fill="hold">
                                          <p:stCondLst>
                                            <p:cond delay="999"/>
                                          </p:stCondLst>
                                        </p:cTn>
                                        <p:tgtEl>
                                          <p:spTgt spid="7"/>
                                        </p:tgtEl>
                                        <p:attrNameLst>
                                          <p:attrName>style.visibility</p:attrName>
                                        </p:attrNameLst>
                                      </p:cBhvr>
                                      <p:to>
                                        <p:strVal val="hidden"/>
                                      </p:to>
                                    </p:set>
                                  </p:childTnLst>
                                </p:cTn>
                              </p:par>
                              <p:par>
                                <p:cTn id="44" presetID="14" presetClass="exit" presetSubtype="10" fill="hold" grpId="1" nodeType="withEffect">
                                  <p:stCondLst>
                                    <p:cond delay="0"/>
                                  </p:stCondLst>
                                  <p:childTnLst>
                                    <p:animEffect transition="out" filter="randombar(horizontal)">
                                      <p:cBhvr>
                                        <p:cTn id="45" dur="1000"/>
                                        <p:tgtEl>
                                          <p:spTgt spid="8"/>
                                        </p:tgtEl>
                                      </p:cBhvr>
                                    </p:animEffect>
                                    <p:set>
                                      <p:cBhvr>
                                        <p:cTn id="46" dur="1" fill="hold">
                                          <p:stCondLst>
                                            <p:cond delay="999"/>
                                          </p:stCondLst>
                                        </p:cTn>
                                        <p:tgtEl>
                                          <p:spTgt spid="8"/>
                                        </p:tgtEl>
                                        <p:attrNameLst>
                                          <p:attrName>style.visibility</p:attrName>
                                        </p:attrNameLst>
                                      </p:cBhvr>
                                      <p:to>
                                        <p:strVal val="hidden"/>
                                      </p:to>
                                    </p:set>
                                  </p:childTnLst>
                                </p:cTn>
                              </p:par>
                            </p:childTnLst>
                          </p:cTn>
                        </p:par>
                        <p:par>
                          <p:cTn id="47" fill="hold">
                            <p:stCondLst>
                              <p:cond delay="1000"/>
                            </p:stCondLst>
                            <p:childTnLst>
                              <p:par>
                                <p:cTn id="48" presetID="14" presetClass="entr" presetSubtype="5" fill="hold" grpId="0" nodeType="afterEffect">
                                  <p:stCondLst>
                                    <p:cond delay="250"/>
                                  </p:stCondLst>
                                  <p:childTnLst>
                                    <p:set>
                                      <p:cBhvr>
                                        <p:cTn id="49" dur="1" fill="hold">
                                          <p:stCondLst>
                                            <p:cond delay="0"/>
                                          </p:stCondLst>
                                        </p:cTn>
                                        <p:tgtEl>
                                          <p:spTgt spid="10"/>
                                        </p:tgtEl>
                                        <p:attrNameLst>
                                          <p:attrName>style.visibility</p:attrName>
                                        </p:attrNameLst>
                                      </p:cBhvr>
                                      <p:to>
                                        <p:strVal val="visible"/>
                                      </p:to>
                                    </p:set>
                                    <p:animEffect transition="in" filter="randombar(vertical)">
                                      <p:cBhvr>
                                        <p:cTn id="50" dur="10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randombar(horizontal)">
                                      <p:cBhvr>
                                        <p:cTn id="55" dur="10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5"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randombar(vertical)">
                                      <p:cBhvr>
                                        <p:cTn id="60" dur="10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randombar(horizontal)">
                                      <p:cBhvr>
                                        <p:cTn id="6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7" grpId="0"/>
      <p:bldP spid="7" grpId="1"/>
      <p:bldP spid="8" grpId="0"/>
      <p:bldP spid="8" grpId="1"/>
      <p:bldP spid="9" grpId="0"/>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0" y="0"/>
            <a:ext cx="12192000" cy="318154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0" y="3181546"/>
            <a:ext cx="12192000" cy="3676454"/>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5" name="Grup 4"/>
          <p:cNvGrpSpPr/>
          <p:nvPr/>
        </p:nvGrpSpPr>
        <p:grpSpPr>
          <a:xfrm>
            <a:off x="2830325" y="0"/>
            <a:ext cx="5977499" cy="6858000"/>
            <a:chOff x="3220290" y="120463"/>
            <a:chExt cx="5724525" cy="6467475"/>
          </a:xfrm>
        </p:grpSpPr>
        <p:pic>
          <p:nvPicPr>
            <p:cNvPr id="3" name="Resim 2"/>
            <p:cNvPicPr>
              <a:picLocks noChangeAspect="1"/>
            </p:cNvPicPr>
            <p:nvPr/>
          </p:nvPicPr>
          <p:blipFill>
            <a:blip r:embed="rId2"/>
            <a:stretch>
              <a:fillRect/>
            </a:stretch>
          </p:blipFill>
          <p:spPr>
            <a:xfrm>
              <a:off x="3220290" y="3120838"/>
              <a:ext cx="5724525" cy="3467100"/>
            </a:xfrm>
            <a:prstGeom prst="rect">
              <a:avLst/>
            </a:prstGeom>
          </p:spPr>
        </p:pic>
        <p:pic>
          <p:nvPicPr>
            <p:cNvPr id="4" name="Resim 3"/>
            <p:cNvPicPr>
              <a:picLocks noChangeAspect="1"/>
            </p:cNvPicPr>
            <p:nvPr/>
          </p:nvPicPr>
          <p:blipFill>
            <a:blip r:embed="rId3"/>
            <a:stretch>
              <a:fillRect/>
            </a:stretch>
          </p:blipFill>
          <p:spPr>
            <a:xfrm>
              <a:off x="3220290" y="120463"/>
              <a:ext cx="5724525" cy="3000375"/>
            </a:xfrm>
            <a:prstGeom prst="rect">
              <a:avLst/>
            </a:prstGeom>
          </p:spPr>
        </p:pic>
      </p:grpSp>
    </p:spTree>
    <p:extLst>
      <p:ext uri="{BB962C8B-B14F-4D97-AF65-F5344CB8AC3E}">
        <p14:creationId xmlns:p14="http://schemas.microsoft.com/office/powerpoint/2010/main" val="1095976299"/>
      </p:ext>
    </p:extLst>
  </p:cSld>
  <p:clrMapOvr>
    <a:masterClrMapping/>
  </p:clrMapOvr>
  <p:transition spd="slow">
    <p:comb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prstClr val="black"/>
              <a:schemeClr val="accent5">
                <a:tint val="45000"/>
                <a:satMod val="400000"/>
              </a:schemeClr>
            </a:duotone>
          </a:blip>
          <a:stretch>
            <a:fillRect/>
          </a:stretch>
        </p:blipFill>
        <p:spPr>
          <a:xfrm>
            <a:off x="10314010" y="6287638"/>
            <a:ext cx="1955326" cy="533400"/>
          </a:xfrm>
          <a:prstGeom prst="rect">
            <a:avLst/>
          </a:prstGeom>
        </p:spPr>
      </p:pic>
      <p:pic>
        <p:nvPicPr>
          <p:cNvPr id="2" name="Resim 1"/>
          <p:cNvPicPr>
            <a:picLocks noChangeAspect="1"/>
          </p:cNvPicPr>
          <p:nvPr/>
        </p:nvPicPr>
        <p:blipFill>
          <a:blip r:embed="rId3"/>
          <a:stretch>
            <a:fillRect/>
          </a:stretch>
        </p:blipFill>
        <p:spPr>
          <a:xfrm>
            <a:off x="-318085" y="42613"/>
            <a:ext cx="3661675" cy="599072"/>
          </a:xfrm>
          <a:prstGeom prst="rect">
            <a:avLst/>
          </a:prstGeom>
        </p:spPr>
      </p:pic>
      <p:sp>
        <p:nvSpPr>
          <p:cNvPr id="4" name="Metin kutusu 3"/>
          <p:cNvSpPr txBox="1"/>
          <p:nvPr/>
        </p:nvSpPr>
        <p:spPr>
          <a:xfrm>
            <a:off x="0" y="980305"/>
            <a:ext cx="10518483" cy="1384995"/>
          </a:xfrm>
          <a:prstGeom prst="rect">
            <a:avLst/>
          </a:prstGeom>
          <a:noFill/>
          <a:ln w="76200">
            <a:solidFill>
              <a:schemeClr val="tx1"/>
            </a:solidFill>
          </a:ln>
        </p:spPr>
        <p:txBody>
          <a:bodyPr wrap="square" rtlCol="0">
            <a:spAutoFit/>
          </a:bodyPr>
          <a:lstStyle/>
          <a:p>
            <a:r>
              <a:rPr lang="tr-TR" sz="2800" b="1" dirty="0" smtClean="0">
                <a:ln>
                  <a:solidFill>
                    <a:schemeClr val="accent1">
                      <a:lumMod val="75000"/>
                    </a:schemeClr>
                  </a:solidFill>
                </a:ln>
                <a:solidFill>
                  <a:schemeClr val="accent1">
                    <a:lumMod val="75000"/>
                  </a:schemeClr>
                </a:solidFill>
              </a:rPr>
              <a:t>Okulun </a:t>
            </a:r>
            <a:r>
              <a:rPr lang="tr-TR" sz="2800" b="1" dirty="0">
                <a:ln>
                  <a:solidFill>
                    <a:schemeClr val="accent1">
                      <a:lumMod val="75000"/>
                    </a:schemeClr>
                  </a:solidFill>
                </a:ln>
                <a:solidFill>
                  <a:schemeClr val="accent1">
                    <a:lumMod val="75000"/>
                  </a:schemeClr>
                </a:solidFill>
              </a:rPr>
              <a:t>ve çocukların kendi mahallesinin bir parçası olarak geliştirilmesi gereği için kayıt bölgelerinde okul-mahalle spor kulüpleri kurulacaktır.</a:t>
            </a:r>
          </a:p>
        </p:txBody>
      </p:sp>
      <p:sp>
        <p:nvSpPr>
          <p:cNvPr id="5" name="Metin kutusu 4"/>
          <p:cNvSpPr txBox="1"/>
          <p:nvPr/>
        </p:nvSpPr>
        <p:spPr>
          <a:xfrm>
            <a:off x="1655506" y="2658686"/>
            <a:ext cx="10518483" cy="954107"/>
          </a:xfrm>
          <a:prstGeom prst="rect">
            <a:avLst/>
          </a:prstGeom>
          <a:noFill/>
          <a:ln w="76200">
            <a:solidFill>
              <a:srgbClr val="FF0000"/>
            </a:solidFill>
          </a:ln>
        </p:spPr>
        <p:txBody>
          <a:bodyPr wrap="square" rtlCol="0">
            <a:spAutoFit/>
          </a:bodyPr>
          <a:lstStyle/>
          <a:p>
            <a:r>
              <a:rPr lang="tr-TR" sz="2800" b="1" dirty="0" smtClean="0"/>
              <a:t>Çocukların </a:t>
            </a:r>
            <a:r>
              <a:rPr lang="tr-TR" sz="2800" b="1" dirty="0"/>
              <a:t>ilgi, yetenek ve mizaçları doğrultusunda yaşam becerileri kazanımlarına yönelik Tasarım - Beceri Atölyeleri kurulacaktır.</a:t>
            </a:r>
          </a:p>
        </p:txBody>
      </p:sp>
      <p:sp>
        <p:nvSpPr>
          <p:cNvPr id="7" name="Metin kutusu 6"/>
          <p:cNvSpPr txBox="1"/>
          <p:nvPr/>
        </p:nvSpPr>
        <p:spPr>
          <a:xfrm>
            <a:off x="-1" y="3914285"/>
            <a:ext cx="10518483" cy="954107"/>
          </a:xfrm>
          <a:prstGeom prst="rect">
            <a:avLst/>
          </a:prstGeom>
          <a:noFill/>
          <a:ln w="76200">
            <a:solidFill>
              <a:schemeClr val="tx1"/>
            </a:solidFill>
          </a:ln>
        </p:spPr>
        <p:txBody>
          <a:bodyPr wrap="square" rtlCol="0">
            <a:spAutoFit/>
          </a:bodyPr>
          <a:lstStyle/>
          <a:p>
            <a:r>
              <a:rPr lang="tr-TR" sz="2800" b="1" dirty="0" smtClean="0">
                <a:ln>
                  <a:solidFill>
                    <a:schemeClr val="accent1">
                      <a:lumMod val="75000"/>
                    </a:schemeClr>
                  </a:solidFill>
                </a:ln>
                <a:solidFill>
                  <a:schemeClr val="accent1">
                    <a:lumMod val="75000"/>
                  </a:schemeClr>
                </a:solidFill>
              </a:rPr>
              <a:t>İlkokul </a:t>
            </a:r>
            <a:r>
              <a:rPr lang="tr-TR" sz="2800" b="1" dirty="0">
                <a:ln>
                  <a:solidFill>
                    <a:schemeClr val="accent1">
                      <a:lumMod val="75000"/>
                    </a:schemeClr>
                  </a:solidFill>
                </a:ln>
                <a:solidFill>
                  <a:schemeClr val="accent1">
                    <a:lumMod val="75000"/>
                  </a:schemeClr>
                </a:solidFill>
              </a:rPr>
              <a:t>çocuklarının gelişimsel özellikleri dikkate alınarak teneffüs süreleri artırılacaktır.</a:t>
            </a:r>
          </a:p>
        </p:txBody>
      </p:sp>
      <p:sp>
        <p:nvSpPr>
          <p:cNvPr id="8" name="Metin kutusu 7"/>
          <p:cNvSpPr txBox="1"/>
          <p:nvPr/>
        </p:nvSpPr>
        <p:spPr>
          <a:xfrm>
            <a:off x="1625369" y="5094285"/>
            <a:ext cx="10518483" cy="954107"/>
          </a:xfrm>
          <a:prstGeom prst="rect">
            <a:avLst/>
          </a:prstGeom>
          <a:noFill/>
          <a:ln w="76200">
            <a:solidFill>
              <a:srgbClr val="FF0000"/>
            </a:solidFill>
          </a:ln>
        </p:spPr>
        <p:txBody>
          <a:bodyPr wrap="square" rtlCol="0">
            <a:spAutoFit/>
          </a:bodyPr>
          <a:lstStyle/>
          <a:p>
            <a:r>
              <a:rPr lang="tr-TR" sz="2800" b="1" dirty="0" smtClean="0"/>
              <a:t>Türkçenin </a:t>
            </a:r>
            <a:r>
              <a:rPr lang="tr-TR" sz="2800" b="1" dirty="0"/>
              <a:t>korunması ve geliştirilmesi temel eğitimin omurgası olarak ele alınacaktır.</a:t>
            </a:r>
          </a:p>
        </p:txBody>
      </p:sp>
      <p:sp>
        <p:nvSpPr>
          <p:cNvPr id="9" name="Metin kutusu 8"/>
          <p:cNvSpPr txBox="1"/>
          <p:nvPr/>
        </p:nvSpPr>
        <p:spPr>
          <a:xfrm>
            <a:off x="1625368" y="1076460"/>
            <a:ext cx="10518483" cy="1384995"/>
          </a:xfrm>
          <a:prstGeom prst="rect">
            <a:avLst/>
          </a:prstGeom>
          <a:noFill/>
          <a:ln w="76200">
            <a:solidFill>
              <a:srgbClr val="FF0000"/>
            </a:solidFill>
          </a:ln>
        </p:spPr>
        <p:txBody>
          <a:bodyPr wrap="square" rtlCol="0">
            <a:spAutoFit/>
          </a:bodyPr>
          <a:lstStyle/>
          <a:p>
            <a:r>
              <a:rPr lang="tr-TR" sz="2800" b="1" dirty="0" smtClean="0"/>
              <a:t>İlkokul </a:t>
            </a:r>
            <a:r>
              <a:rPr lang="tr-TR" sz="2800" b="1" dirty="0"/>
              <a:t>kademesinin amaçları dikkate alınarak, çocukların değerlendirilmesi not yerine beceri temelli etkinlikler doğrultusunda yapılandırılacaktır.</a:t>
            </a:r>
          </a:p>
        </p:txBody>
      </p:sp>
      <p:sp>
        <p:nvSpPr>
          <p:cNvPr id="10" name="Metin kutusu 9"/>
          <p:cNvSpPr txBox="1"/>
          <p:nvPr/>
        </p:nvSpPr>
        <p:spPr>
          <a:xfrm>
            <a:off x="-2" y="2986116"/>
            <a:ext cx="10518483" cy="523220"/>
          </a:xfrm>
          <a:prstGeom prst="rect">
            <a:avLst/>
          </a:prstGeom>
          <a:noFill/>
          <a:ln w="76200">
            <a:solidFill>
              <a:schemeClr val="tx1"/>
            </a:solidFill>
          </a:ln>
        </p:spPr>
        <p:txBody>
          <a:bodyPr wrap="square" rtlCol="0">
            <a:spAutoFit/>
          </a:bodyPr>
          <a:lstStyle/>
          <a:p>
            <a:r>
              <a:rPr lang="tr-TR" sz="2800" b="1" dirty="0" smtClean="0">
                <a:ln>
                  <a:solidFill>
                    <a:schemeClr val="accent1">
                      <a:lumMod val="75000"/>
                    </a:schemeClr>
                  </a:solidFill>
                </a:ln>
                <a:solidFill>
                  <a:schemeClr val="accent1">
                    <a:lumMod val="75000"/>
                  </a:schemeClr>
                </a:solidFill>
              </a:rPr>
              <a:t>İlkokul </a:t>
            </a:r>
            <a:r>
              <a:rPr lang="tr-TR" sz="2800" b="1" dirty="0">
                <a:ln>
                  <a:solidFill>
                    <a:schemeClr val="accent1">
                      <a:lumMod val="75000"/>
                    </a:schemeClr>
                  </a:solidFill>
                </a:ln>
                <a:solidFill>
                  <a:schemeClr val="accent1">
                    <a:lumMod val="75000"/>
                  </a:schemeClr>
                </a:solidFill>
              </a:rPr>
              <a:t>ve ortaokullar gelişimsel açıdan yeniden yapılandırılacak.</a:t>
            </a:r>
          </a:p>
        </p:txBody>
      </p:sp>
      <p:sp>
        <p:nvSpPr>
          <p:cNvPr id="11" name="Metin kutusu 10"/>
          <p:cNvSpPr txBox="1"/>
          <p:nvPr/>
        </p:nvSpPr>
        <p:spPr>
          <a:xfrm>
            <a:off x="1625367" y="3964486"/>
            <a:ext cx="10518483" cy="523220"/>
          </a:xfrm>
          <a:prstGeom prst="rect">
            <a:avLst/>
          </a:prstGeom>
          <a:noFill/>
          <a:ln w="76200">
            <a:solidFill>
              <a:srgbClr val="FF0000"/>
            </a:solidFill>
          </a:ln>
        </p:spPr>
        <p:txBody>
          <a:bodyPr wrap="square" rtlCol="0">
            <a:spAutoFit/>
          </a:bodyPr>
          <a:lstStyle/>
          <a:p>
            <a:r>
              <a:rPr lang="tr-TR" sz="2800" b="1" dirty="0" smtClean="0"/>
              <a:t>Yenilikçi </a:t>
            </a:r>
            <a:r>
              <a:rPr lang="tr-TR" sz="2800" b="1" dirty="0"/>
              <a:t>uygulamalara imkân sağlanacak.</a:t>
            </a:r>
          </a:p>
        </p:txBody>
      </p:sp>
      <p:sp>
        <p:nvSpPr>
          <p:cNvPr id="12" name="Metin kutusu 11"/>
          <p:cNvSpPr txBox="1"/>
          <p:nvPr/>
        </p:nvSpPr>
        <p:spPr>
          <a:xfrm>
            <a:off x="0" y="4889505"/>
            <a:ext cx="10518483" cy="523220"/>
          </a:xfrm>
          <a:prstGeom prst="rect">
            <a:avLst/>
          </a:prstGeom>
          <a:noFill/>
          <a:ln w="76200">
            <a:solidFill>
              <a:schemeClr val="tx1"/>
            </a:solidFill>
          </a:ln>
        </p:spPr>
        <p:txBody>
          <a:bodyPr wrap="square" rtlCol="0">
            <a:spAutoFit/>
          </a:bodyPr>
          <a:lstStyle/>
          <a:p>
            <a:r>
              <a:rPr lang="tr-TR" sz="2800" b="1" dirty="0" smtClean="0">
                <a:ln>
                  <a:solidFill>
                    <a:schemeClr val="accent1">
                      <a:lumMod val="75000"/>
                    </a:schemeClr>
                  </a:solidFill>
                </a:ln>
                <a:solidFill>
                  <a:schemeClr val="accent1">
                    <a:lumMod val="75000"/>
                  </a:schemeClr>
                </a:solidFill>
              </a:rPr>
              <a:t>Okullar </a:t>
            </a:r>
            <a:r>
              <a:rPr lang="tr-TR" sz="2800" b="1" dirty="0">
                <a:ln>
                  <a:solidFill>
                    <a:schemeClr val="accent1">
                      <a:lumMod val="75000"/>
                    </a:schemeClr>
                  </a:solidFill>
                </a:ln>
                <a:solidFill>
                  <a:schemeClr val="accent1">
                    <a:lumMod val="75000"/>
                  </a:schemeClr>
                </a:solidFill>
              </a:rPr>
              <a:t>arası başarı farkı azaltılarak okulların niteliği artırılacak.</a:t>
            </a:r>
          </a:p>
        </p:txBody>
      </p:sp>
    </p:spTree>
    <p:extLst>
      <p:ext uri="{BB962C8B-B14F-4D97-AF65-F5344CB8AC3E}">
        <p14:creationId xmlns:p14="http://schemas.microsoft.com/office/powerpoint/2010/main" val="134961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1+#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nodeType="after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0-#ppt_w/2"/>
                                          </p:val>
                                        </p:tav>
                                        <p:tav tm="100000">
                                          <p:val>
                                            <p:strVal val="#ppt_x"/>
                                          </p:val>
                                        </p:tav>
                                      </p:tavLst>
                                    </p:anim>
                                    <p:anim calcmode="lin" valueType="num">
                                      <p:cBhvr additive="base">
                                        <p:cTn id="13" dur="75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2" presetClass="entr" presetSubtype="8" fill="hold" grpId="0" nodeType="after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0-#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1+#ppt_w/2"/>
                                          </p:val>
                                        </p:tav>
                                        <p:tav tm="100000">
                                          <p:val>
                                            <p:strVal val="#ppt_x"/>
                                          </p:val>
                                        </p:tav>
                                      </p:tavLst>
                                    </p:anim>
                                    <p:anim calcmode="lin" valueType="num">
                                      <p:cBhvr additive="base">
                                        <p:cTn id="2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000" fill="hold"/>
                                        <p:tgtEl>
                                          <p:spTgt spid="7"/>
                                        </p:tgtEl>
                                        <p:attrNameLst>
                                          <p:attrName>ppt_x</p:attrName>
                                        </p:attrNameLst>
                                      </p:cBhvr>
                                      <p:tavLst>
                                        <p:tav tm="0">
                                          <p:val>
                                            <p:strVal val="0-#ppt_w/2"/>
                                          </p:val>
                                        </p:tav>
                                        <p:tav tm="100000">
                                          <p:val>
                                            <p:strVal val="#ppt_x"/>
                                          </p:val>
                                        </p:tav>
                                      </p:tavLst>
                                    </p:anim>
                                    <p:anim calcmode="lin" valueType="num">
                                      <p:cBhvr additive="base">
                                        <p:cTn id="3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1+#ppt_w/2"/>
                                          </p:val>
                                        </p:tav>
                                        <p:tav tm="100000">
                                          <p:val>
                                            <p:strVal val="#ppt_x"/>
                                          </p:val>
                                        </p:tav>
                                      </p:tavLst>
                                    </p:anim>
                                    <p:anim calcmode="lin" valueType="num">
                                      <p:cBhvr additive="base">
                                        <p:cTn id="36"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xit" presetSubtype="8" fill="hold" grpId="1" nodeType="clickEffect">
                                  <p:stCondLst>
                                    <p:cond delay="0"/>
                                  </p:stCondLst>
                                  <p:childTnLst>
                                    <p:anim calcmode="lin" valueType="num">
                                      <p:cBhvr additive="base">
                                        <p:cTn id="40" dur="1000"/>
                                        <p:tgtEl>
                                          <p:spTgt spid="4"/>
                                        </p:tgtEl>
                                        <p:attrNameLst>
                                          <p:attrName>ppt_x</p:attrName>
                                        </p:attrNameLst>
                                      </p:cBhvr>
                                      <p:tavLst>
                                        <p:tav tm="0">
                                          <p:val>
                                            <p:strVal val="ppt_x"/>
                                          </p:val>
                                        </p:tav>
                                        <p:tav tm="100000">
                                          <p:val>
                                            <p:strVal val="0-ppt_w/2"/>
                                          </p:val>
                                        </p:tav>
                                      </p:tavLst>
                                    </p:anim>
                                    <p:anim calcmode="lin" valueType="num">
                                      <p:cBhvr additive="base">
                                        <p:cTn id="41" dur="1000"/>
                                        <p:tgtEl>
                                          <p:spTgt spid="4"/>
                                        </p:tgtEl>
                                        <p:attrNameLst>
                                          <p:attrName>ppt_y</p:attrName>
                                        </p:attrNameLst>
                                      </p:cBhvr>
                                      <p:tavLst>
                                        <p:tav tm="0">
                                          <p:val>
                                            <p:strVal val="ppt_y"/>
                                          </p:val>
                                        </p:tav>
                                        <p:tav tm="100000">
                                          <p:val>
                                            <p:strVal val="ppt_y"/>
                                          </p:val>
                                        </p:tav>
                                      </p:tavLst>
                                    </p:anim>
                                    <p:set>
                                      <p:cBhvr>
                                        <p:cTn id="42" dur="1" fill="hold">
                                          <p:stCondLst>
                                            <p:cond delay="999"/>
                                          </p:stCondLst>
                                        </p:cTn>
                                        <p:tgtEl>
                                          <p:spTgt spid="4"/>
                                        </p:tgtEl>
                                        <p:attrNameLst>
                                          <p:attrName>style.visibility</p:attrName>
                                        </p:attrNameLst>
                                      </p:cBhvr>
                                      <p:to>
                                        <p:strVal val="hidden"/>
                                      </p:to>
                                    </p:set>
                                  </p:childTnLst>
                                </p:cTn>
                              </p:par>
                              <p:par>
                                <p:cTn id="43" presetID="2" presetClass="exit" presetSubtype="2" fill="hold" grpId="1" nodeType="withEffect">
                                  <p:stCondLst>
                                    <p:cond delay="0"/>
                                  </p:stCondLst>
                                  <p:childTnLst>
                                    <p:anim calcmode="lin" valueType="num">
                                      <p:cBhvr additive="base">
                                        <p:cTn id="44" dur="1000"/>
                                        <p:tgtEl>
                                          <p:spTgt spid="5"/>
                                        </p:tgtEl>
                                        <p:attrNameLst>
                                          <p:attrName>ppt_x</p:attrName>
                                        </p:attrNameLst>
                                      </p:cBhvr>
                                      <p:tavLst>
                                        <p:tav tm="0">
                                          <p:val>
                                            <p:strVal val="ppt_x"/>
                                          </p:val>
                                        </p:tav>
                                        <p:tav tm="100000">
                                          <p:val>
                                            <p:strVal val="1+ppt_w/2"/>
                                          </p:val>
                                        </p:tav>
                                      </p:tavLst>
                                    </p:anim>
                                    <p:anim calcmode="lin" valueType="num">
                                      <p:cBhvr additive="base">
                                        <p:cTn id="45" dur="1000"/>
                                        <p:tgtEl>
                                          <p:spTgt spid="5"/>
                                        </p:tgtEl>
                                        <p:attrNameLst>
                                          <p:attrName>ppt_y</p:attrName>
                                        </p:attrNameLst>
                                      </p:cBhvr>
                                      <p:tavLst>
                                        <p:tav tm="0">
                                          <p:val>
                                            <p:strVal val="ppt_y"/>
                                          </p:val>
                                        </p:tav>
                                        <p:tav tm="100000">
                                          <p:val>
                                            <p:strVal val="ppt_y"/>
                                          </p:val>
                                        </p:tav>
                                      </p:tavLst>
                                    </p:anim>
                                    <p:set>
                                      <p:cBhvr>
                                        <p:cTn id="46" dur="1" fill="hold">
                                          <p:stCondLst>
                                            <p:cond delay="999"/>
                                          </p:stCondLst>
                                        </p:cTn>
                                        <p:tgtEl>
                                          <p:spTgt spid="5"/>
                                        </p:tgtEl>
                                        <p:attrNameLst>
                                          <p:attrName>style.visibility</p:attrName>
                                        </p:attrNameLst>
                                      </p:cBhvr>
                                      <p:to>
                                        <p:strVal val="hidden"/>
                                      </p:to>
                                    </p:set>
                                  </p:childTnLst>
                                </p:cTn>
                              </p:par>
                              <p:par>
                                <p:cTn id="47" presetID="2" presetClass="exit" presetSubtype="8" fill="hold" grpId="1" nodeType="withEffect">
                                  <p:stCondLst>
                                    <p:cond delay="0"/>
                                  </p:stCondLst>
                                  <p:childTnLst>
                                    <p:anim calcmode="lin" valueType="num">
                                      <p:cBhvr additive="base">
                                        <p:cTn id="48" dur="1000"/>
                                        <p:tgtEl>
                                          <p:spTgt spid="7"/>
                                        </p:tgtEl>
                                        <p:attrNameLst>
                                          <p:attrName>ppt_x</p:attrName>
                                        </p:attrNameLst>
                                      </p:cBhvr>
                                      <p:tavLst>
                                        <p:tav tm="0">
                                          <p:val>
                                            <p:strVal val="ppt_x"/>
                                          </p:val>
                                        </p:tav>
                                        <p:tav tm="100000">
                                          <p:val>
                                            <p:strVal val="0-ppt_w/2"/>
                                          </p:val>
                                        </p:tav>
                                      </p:tavLst>
                                    </p:anim>
                                    <p:anim calcmode="lin" valueType="num">
                                      <p:cBhvr additive="base">
                                        <p:cTn id="49" dur="1000"/>
                                        <p:tgtEl>
                                          <p:spTgt spid="7"/>
                                        </p:tgtEl>
                                        <p:attrNameLst>
                                          <p:attrName>ppt_y</p:attrName>
                                        </p:attrNameLst>
                                      </p:cBhvr>
                                      <p:tavLst>
                                        <p:tav tm="0">
                                          <p:val>
                                            <p:strVal val="ppt_y"/>
                                          </p:val>
                                        </p:tav>
                                        <p:tav tm="100000">
                                          <p:val>
                                            <p:strVal val="ppt_y"/>
                                          </p:val>
                                        </p:tav>
                                      </p:tavLst>
                                    </p:anim>
                                    <p:set>
                                      <p:cBhvr>
                                        <p:cTn id="50" dur="1" fill="hold">
                                          <p:stCondLst>
                                            <p:cond delay="999"/>
                                          </p:stCondLst>
                                        </p:cTn>
                                        <p:tgtEl>
                                          <p:spTgt spid="7"/>
                                        </p:tgtEl>
                                        <p:attrNameLst>
                                          <p:attrName>style.visibility</p:attrName>
                                        </p:attrNameLst>
                                      </p:cBhvr>
                                      <p:to>
                                        <p:strVal val="hidden"/>
                                      </p:to>
                                    </p:set>
                                  </p:childTnLst>
                                </p:cTn>
                              </p:par>
                              <p:par>
                                <p:cTn id="51" presetID="2" presetClass="exit" presetSubtype="2" fill="hold" grpId="1" nodeType="withEffect">
                                  <p:stCondLst>
                                    <p:cond delay="0"/>
                                  </p:stCondLst>
                                  <p:childTnLst>
                                    <p:anim calcmode="lin" valueType="num">
                                      <p:cBhvr additive="base">
                                        <p:cTn id="52" dur="1000"/>
                                        <p:tgtEl>
                                          <p:spTgt spid="8"/>
                                        </p:tgtEl>
                                        <p:attrNameLst>
                                          <p:attrName>ppt_x</p:attrName>
                                        </p:attrNameLst>
                                      </p:cBhvr>
                                      <p:tavLst>
                                        <p:tav tm="0">
                                          <p:val>
                                            <p:strVal val="ppt_x"/>
                                          </p:val>
                                        </p:tav>
                                        <p:tav tm="100000">
                                          <p:val>
                                            <p:strVal val="1+ppt_w/2"/>
                                          </p:val>
                                        </p:tav>
                                      </p:tavLst>
                                    </p:anim>
                                    <p:anim calcmode="lin" valueType="num">
                                      <p:cBhvr additive="base">
                                        <p:cTn id="53" dur="1000"/>
                                        <p:tgtEl>
                                          <p:spTgt spid="8"/>
                                        </p:tgtEl>
                                        <p:attrNameLst>
                                          <p:attrName>ppt_y</p:attrName>
                                        </p:attrNameLst>
                                      </p:cBhvr>
                                      <p:tavLst>
                                        <p:tav tm="0">
                                          <p:val>
                                            <p:strVal val="ppt_y"/>
                                          </p:val>
                                        </p:tav>
                                        <p:tav tm="100000">
                                          <p:val>
                                            <p:strVal val="ppt_y"/>
                                          </p:val>
                                        </p:tav>
                                      </p:tavLst>
                                    </p:anim>
                                    <p:set>
                                      <p:cBhvr>
                                        <p:cTn id="54" dur="1" fill="hold">
                                          <p:stCondLst>
                                            <p:cond delay="999"/>
                                          </p:stCondLst>
                                        </p:cTn>
                                        <p:tgtEl>
                                          <p:spTgt spid="8"/>
                                        </p:tgtEl>
                                        <p:attrNameLst>
                                          <p:attrName>style.visibility</p:attrName>
                                        </p:attrNameLst>
                                      </p:cBhvr>
                                      <p:to>
                                        <p:strVal val="hidden"/>
                                      </p:to>
                                    </p:set>
                                  </p:childTnLst>
                                </p:cTn>
                              </p:par>
                            </p:childTnLst>
                          </p:cTn>
                        </p:par>
                        <p:par>
                          <p:cTn id="55" fill="hold">
                            <p:stCondLst>
                              <p:cond delay="1000"/>
                            </p:stCondLst>
                            <p:childTnLst>
                              <p:par>
                                <p:cTn id="56" presetID="2" presetClass="entr" presetSubtype="2" fill="hold" grpId="0" nodeType="afterEffect">
                                  <p:stCondLst>
                                    <p:cond delay="25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1000" fill="hold"/>
                                        <p:tgtEl>
                                          <p:spTgt spid="9"/>
                                        </p:tgtEl>
                                        <p:attrNameLst>
                                          <p:attrName>ppt_x</p:attrName>
                                        </p:attrNameLst>
                                      </p:cBhvr>
                                      <p:tavLst>
                                        <p:tav tm="0">
                                          <p:val>
                                            <p:strVal val="1+#ppt_w/2"/>
                                          </p:val>
                                        </p:tav>
                                        <p:tav tm="100000">
                                          <p:val>
                                            <p:strVal val="#ppt_x"/>
                                          </p:val>
                                        </p:tav>
                                      </p:tavLst>
                                    </p:anim>
                                    <p:anim calcmode="lin" valueType="num">
                                      <p:cBhvr additive="base">
                                        <p:cTn id="59"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additive="base">
                                        <p:cTn id="64" dur="1000" fill="hold"/>
                                        <p:tgtEl>
                                          <p:spTgt spid="10"/>
                                        </p:tgtEl>
                                        <p:attrNameLst>
                                          <p:attrName>ppt_x</p:attrName>
                                        </p:attrNameLst>
                                      </p:cBhvr>
                                      <p:tavLst>
                                        <p:tav tm="0">
                                          <p:val>
                                            <p:strVal val="0-#ppt_w/2"/>
                                          </p:val>
                                        </p:tav>
                                        <p:tav tm="100000">
                                          <p:val>
                                            <p:strVal val="#ppt_x"/>
                                          </p:val>
                                        </p:tav>
                                      </p:tavLst>
                                    </p:anim>
                                    <p:anim calcmode="lin" valueType="num">
                                      <p:cBhvr additive="base">
                                        <p:cTn id="65"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additive="base">
                                        <p:cTn id="70" dur="1000" fill="hold"/>
                                        <p:tgtEl>
                                          <p:spTgt spid="11"/>
                                        </p:tgtEl>
                                        <p:attrNameLst>
                                          <p:attrName>ppt_x</p:attrName>
                                        </p:attrNameLst>
                                      </p:cBhvr>
                                      <p:tavLst>
                                        <p:tav tm="0">
                                          <p:val>
                                            <p:strVal val="1+#ppt_w/2"/>
                                          </p:val>
                                        </p:tav>
                                        <p:tav tm="100000">
                                          <p:val>
                                            <p:strVal val="#ppt_x"/>
                                          </p:val>
                                        </p:tav>
                                      </p:tavLst>
                                    </p:anim>
                                    <p:anim calcmode="lin" valueType="num">
                                      <p:cBhvr additive="base">
                                        <p:cTn id="71"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additive="base">
                                        <p:cTn id="76" dur="1000" fill="hold"/>
                                        <p:tgtEl>
                                          <p:spTgt spid="12"/>
                                        </p:tgtEl>
                                        <p:attrNameLst>
                                          <p:attrName>ppt_x</p:attrName>
                                        </p:attrNameLst>
                                      </p:cBhvr>
                                      <p:tavLst>
                                        <p:tav tm="0">
                                          <p:val>
                                            <p:strVal val="0-#ppt_w/2"/>
                                          </p:val>
                                        </p:tav>
                                        <p:tav tm="100000">
                                          <p:val>
                                            <p:strVal val="#ppt_x"/>
                                          </p:val>
                                        </p:tav>
                                      </p:tavLst>
                                    </p:anim>
                                    <p:anim calcmode="lin" valueType="num">
                                      <p:cBhvr additive="base">
                                        <p:cTn id="77"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P spid="7" grpId="1" animBg="1"/>
      <p:bldP spid="8" grpId="0" animBg="1"/>
      <p:bldP spid="8" grpId="1" animBg="1"/>
      <p:bldP spid="9" grpId="0" animBg="1"/>
      <p:bldP spid="10"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p:cNvSpPr/>
          <p:nvPr/>
        </p:nvSpPr>
        <p:spPr>
          <a:xfrm>
            <a:off x="-61073" y="2608729"/>
            <a:ext cx="3651437" cy="4249271"/>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9117106" y="0"/>
            <a:ext cx="3074894" cy="3025588"/>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8870576" y="2788989"/>
            <a:ext cx="3321424" cy="4069011"/>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0" y="0"/>
            <a:ext cx="3321424" cy="2788989"/>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p:cNvGrpSpPr/>
          <p:nvPr/>
        </p:nvGrpSpPr>
        <p:grpSpPr>
          <a:xfrm>
            <a:off x="3013822" y="0"/>
            <a:ext cx="6291543" cy="6858000"/>
            <a:chOff x="3699622" y="426103"/>
            <a:chExt cx="5724525" cy="6276975"/>
          </a:xfrm>
        </p:grpSpPr>
        <p:pic>
          <p:nvPicPr>
            <p:cNvPr id="3" name="Resim 2"/>
            <p:cNvPicPr>
              <a:picLocks noChangeAspect="1"/>
            </p:cNvPicPr>
            <p:nvPr/>
          </p:nvPicPr>
          <p:blipFill>
            <a:blip r:embed="rId2"/>
            <a:stretch>
              <a:fillRect/>
            </a:stretch>
          </p:blipFill>
          <p:spPr>
            <a:xfrm>
              <a:off x="3709147" y="2978803"/>
              <a:ext cx="5715000" cy="3724275"/>
            </a:xfrm>
            <a:prstGeom prst="rect">
              <a:avLst/>
            </a:prstGeom>
          </p:spPr>
        </p:pic>
        <p:pic>
          <p:nvPicPr>
            <p:cNvPr id="5" name="Resim 4"/>
            <p:cNvPicPr>
              <a:picLocks noChangeAspect="1"/>
            </p:cNvPicPr>
            <p:nvPr/>
          </p:nvPicPr>
          <p:blipFill>
            <a:blip r:embed="rId3"/>
            <a:stretch>
              <a:fillRect/>
            </a:stretch>
          </p:blipFill>
          <p:spPr>
            <a:xfrm>
              <a:off x="3699622" y="426103"/>
              <a:ext cx="5724525" cy="2552700"/>
            </a:xfrm>
            <a:prstGeom prst="rect">
              <a:avLst/>
            </a:prstGeom>
          </p:spPr>
        </p:pic>
      </p:grpSp>
    </p:spTree>
    <p:extLst>
      <p:ext uri="{BB962C8B-B14F-4D97-AF65-F5344CB8AC3E}">
        <p14:creationId xmlns:p14="http://schemas.microsoft.com/office/powerpoint/2010/main" val="4119029875"/>
      </p:ext>
    </p:extLst>
  </p:cSld>
  <p:clrMapOvr>
    <a:masterClrMapping/>
  </p:clrMapOvr>
  <p:transition spd="slow">
    <p:randomBa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prstClr val="black"/>
              <a:schemeClr val="accent5">
                <a:tint val="45000"/>
                <a:satMod val="400000"/>
              </a:schemeClr>
            </a:duotone>
          </a:blip>
          <a:stretch>
            <a:fillRect/>
          </a:stretch>
        </p:blipFill>
        <p:spPr>
          <a:xfrm>
            <a:off x="10314010" y="6287638"/>
            <a:ext cx="1955326" cy="533400"/>
          </a:xfrm>
          <a:prstGeom prst="rect">
            <a:avLst/>
          </a:prstGeom>
        </p:spPr>
      </p:pic>
      <p:pic>
        <p:nvPicPr>
          <p:cNvPr id="2" name="Resim 1"/>
          <p:cNvPicPr>
            <a:picLocks noChangeAspect="1"/>
          </p:cNvPicPr>
          <p:nvPr/>
        </p:nvPicPr>
        <p:blipFill>
          <a:blip r:embed="rId3"/>
          <a:stretch>
            <a:fillRect/>
          </a:stretch>
        </p:blipFill>
        <p:spPr>
          <a:xfrm>
            <a:off x="-127836" y="-141371"/>
            <a:ext cx="3608972" cy="862212"/>
          </a:xfrm>
          <a:prstGeom prst="rect">
            <a:avLst/>
          </a:prstGeom>
        </p:spPr>
      </p:pic>
      <p:sp>
        <p:nvSpPr>
          <p:cNvPr id="4" name="Metin kutusu 3"/>
          <p:cNvSpPr txBox="1"/>
          <p:nvPr/>
        </p:nvSpPr>
        <p:spPr>
          <a:xfrm>
            <a:off x="2210368" y="1175775"/>
            <a:ext cx="10058968" cy="1077218"/>
          </a:xfrm>
          <a:prstGeom prst="rect">
            <a:avLst/>
          </a:prstGeom>
          <a:solidFill>
            <a:srgbClr val="0070C0"/>
          </a:solidFill>
          <a:ln>
            <a:solidFill>
              <a:srgbClr val="0070C0"/>
            </a:solidFill>
          </a:ln>
        </p:spPr>
        <p:txBody>
          <a:bodyPr wrap="square" rtlCol="0">
            <a:spAutoFit/>
          </a:bodyPr>
          <a:lstStyle/>
          <a:p>
            <a:r>
              <a:rPr lang="tr-TR" sz="3200" dirty="0" smtClean="0">
                <a:ln>
                  <a:solidFill>
                    <a:schemeClr val="bg1"/>
                  </a:solidFill>
                </a:ln>
                <a:solidFill>
                  <a:schemeClr val="bg1"/>
                </a:solidFill>
              </a:rPr>
              <a:t>Ortaöğretimde </a:t>
            </a:r>
            <a:r>
              <a:rPr lang="tr-TR" sz="3200" dirty="0">
                <a:ln>
                  <a:solidFill>
                    <a:schemeClr val="bg1"/>
                  </a:solidFill>
                </a:ln>
                <a:solidFill>
                  <a:schemeClr val="bg1"/>
                </a:solidFill>
              </a:rPr>
              <a:t>esnek ve modüler müfredat uygulanacak, ders çizelgesine bağlı olarak ders saatleri azaltılacaktır.</a:t>
            </a:r>
          </a:p>
        </p:txBody>
      </p:sp>
      <p:sp>
        <p:nvSpPr>
          <p:cNvPr id="5" name="Metin kutusu 4"/>
          <p:cNvSpPr txBox="1"/>
          <p:nvPr/>
        </p:nvSpPr>
        <p:spPr>
          <a:xfrm>
            <a:off x="2210368" y="2451122"/>
            <a:ext cx="10058968" cy="1077218"/>
          </a:xfrm>
          <a:prstGeom prst="rect">
            <a:avLst/>
          </a:prstGeom>
          <a:solidFill>
            <a:srgbClr val="0070C0"/>
          </a:solidFill>
          <a:ln>
            <a:solidFill>
              <a:srgbClr val="0070C0"/>
            </a:solidFill>
          </a:ln>
        </p:spPr>
        <p:txBody>
          <a:bodyPr wrap="square" rtlCol="0">
            <a:spAutoFit/>
          </a:bodyPr>
          <a:lstStyle/>
          <a:p>
            <a:r>
              <a:rPr lang="tr-TR" sz="3200" dirty="0" smtClean="0">
                <a:ln>
                  <a:solidFill>
                    <a:schemeClr val="bg1"/>
                  </a:solidFill>
                </a:ln>
                <a:solidFill>
                  <a:schemeClr val="bg1"/>
                </a:solidFill>
              </a:rPr>
              <a:t>Ortaöğretimde </a:t>
            </a:r>
            <a:r>
              <a:rPr lang="tr-TR" sz="3200" dirty="0">
                <a:ln>
                  <a:solidFill>
                    <a:schemeClr val="bg1"/>
                  </a:solidFill>
                </a:ln>
                <a:solidFill>
                  <a:schemeClr val="bg1"/>
                </a:solidFill>
              </a:rPr>
              <a:t>çocukların ilgi yetenek ve mizaçlarına göre esnek seçmeli ders setleri yapılandırılacaktır.</a:t>
            </a:r>
          </a:p>
        </p:txBody>
      </p:sp>
      <p:sp>
        <p:nvSpPr>
          <p:cNvPr id="7" name="Metin kutusu 6"/>
          <p:cNvSpPr txBox="1"/>
          <p:nvPr/>
        </p:nvSpPr>
        <p:spPr>
          <a:xfrm>
            <a:off x="2210368" y="3726469"/>
            <a:ext cx="10058968" cy="1077218"/>
          </a:xfrm>
          <a:prstGeom prst="rect">
            <a:avLst/>
          </a:prstGeom>
          <a:solidFill>
            <a:srgbClr val="0070C0"/>
          </a:solidFill>
          <a:ln>
            <a:solidFill>
              <a:srgbClr val="0070C0"/>
            </a:solidFill>
          </a:ln>
        </p:spPr>
        <p:txBody>
          <a:bodyPr wrap="square" rtlCol="0">
            <a:spAutoFit/>
          </a:bodyPr>
          <a:lstStyle/>
          <a:p>
            <a:r>
              <a:rPr lang="tr-TR" sz="3200" dirty="0" smtClean="0">
                <a:ln>
                  <a:solidFill>
                    <a:schemeClr val="bg1"/>
                  </a:solidFill>
                </a:ln>
                <a:solidFill>
                  <a:schemeClr val="bg1"/>
                </a:solidFill>
              </a:rPr>
              <a:t>Ortaöğretimde </a:t>
            </a:r>
            <a:r>
              <a:rPr lang="tr-TR" sz="3200" dirty="0">
                <a:ln>
                  <a:solidFill>
                    <a:schemeClr val="bg1"/>
                  </a:solidFill>
                </a:ln>
                <a:solidFill>
                  <a:schemeClr val="bg1"/>
                </a:solidFill>
              </a:rPr>
              <a:t>çocuklarımıza sertifikaya dayalı bilişim ve iş dünyasına ilişkin yeterlilikler kazandırılacaktır.</a:t>
            </a:r>
          </a:p>
        </p:txBody>
      </p:sp>
      <p:sp>
        <p:nvSpPr>
          <p:cNvPr id="8" name="Metin kutusu 7"/>
          <p:cNvSpPr txBox="1"/>
          <p:nvPr/>
        </p:nvSpPr>
        <p:spPr>
          <a:xfrm>
            <a:off x="-107717" y="822718"/>
            <a:ext cx="10058968" cy="584775"/>
          </a:xfrm>
          <a:prstGeom prst="rect">
            <a:avLst/>
          </a:prstGeom>
          <a:solidFill>
            <a:srgbClr val="0070C0"/>
          </a:solidFill>
          <a:ln>
            <a:solidFill>
              <a:srgbClr val="0070C0"/>
            </a:solidFill>
          </a:ln>
        </p:spPr>
        <p:txBody>
          <a:bodyPr wrap="square" rtlCol="0">
            <a:spAutoFit/>
          </a:bodyPr>
          <a:lstStyle/>
          <a:p>
            <a:pPr algn="r"/>
            <a:r>
              <a:rPr lang="tr-TR" sz="3200" dirty="0" smtClean="0">
                <a:ln>
                  <a:solidFill>
                    <a:schemeClr val="bg1"/>
                  </a:solidFill>
                </a:ln>
                <a:solidFill>
                  <a:schemeClr val="bg1"/>
                </a:solidFill>
              </a:rPr>
              <a:t>Alan </a:t>
            </a:r>
            <a:r>
              <a:rPr lang="tr-TR" sz="3200" dirty="0">
                <a:ln>
                  <a:solidFill>
                    <a:schemeClr val="bg1"/>
                  </a:solidFill>
                </a:ln>
                <a:solidFill>
                  <a:schemeClr val="bg1"/>
                </a:solidFill>
              </a:rPr>
              <a:t>seçimi 9. Sınıfta başlatılacaktır.</a:t>
            </a:r>
          </a:p>
        </p:txBody>
      </p:sp>
      <p:sp>
        <p:nvSpPr>
          <p:cNvPr id="9" name="Metin kutusu 8"/>
          <p:cNvSpPr txBox="1"/>
          <p:nvPr/>
        </p:nvSpPr>
        <p:spPr>
          <a:xfrm>
            <a:off x="-107717" y="1542695"/>
            <a:ext cx="10058968" cy="584775"/>
          </a:xfrm>
          <a:prstGeom prst="rect">
            <a:avLst/>
          </a:prstGeom>
          <a:solidFill>
            <a:srgbClr val="0070C0"/>
          </a:solidFill>
          <a:ln>
            <a:solidFill>
              <a:srgbClr val="0070C0"/>
            </a:solidFill>
          </a:ln>
        </p:spPr>
        <p:txBody>
          <a:bodyPr wrap="square" rtlCol="0">
            <a:spAutoFit/>
          </a:bodyPr>
          <a:lstStyle/>
          <a:p>
            <a:pPr algn="r"/>
            <a:r>
              <a:rPr lang="tr-TR" sz="3200" dirty="0" smtClean="0">
                <a:ln>
                  <a:solidFill>
                    <a:schemeClr val="bg1"/>
                  </a:solidFill>
                </a:ln>
                <a:solidFill>
                  <a:schemeClr val="bg1"/>
                </a:solidFill>
              </a:rPr>
              <a:t>Pansiyon </a:t>
            </a:r>
            <a:r>
              <a:rPr lang="tr-TR" sz="3200" dirty="0">
                <a:ln>
                  <a:solidFill>
                    <a:schemeClr val="bg1"/>
                  </a:solidFill>
                </a:ln>
                <a:solidFill>
                  <a:schemeClr val="bg1"/>
                </a:solidFill>
              </a:rPr>
              <a:t>hizmetlerinin niteliği iyileştirilecektir.</a:t>
            </a:r>
          </a:p>
        </p:txBody>
      </p:sp>
      <p:sp>
        <p:nvSpPr>
          <p:cNvPr id="10" name="Metin kutusu 9"/>
          <p:cNvSpPr txBox="1"/>
          <p:nvPr/>
        </p:nvSpPr>
        <p:spPr>
          <a:xfrm>
            <a:off x="-107717" y="2262672"/>
            <a:ext cx="10058968" cy="1569660"/>
          </a:xfrm>
          <a:prstGeom prst="rect">
            <a:avLst/>
          </a:prstGeom>
          <a:solidFill>
            <a:srgbClr val="0070C0"/>
          </a:solidFill>
          <a:ln>
            <a:solidFill>
              <a:srgbClr val="0070C0"/>
            </a:solidFill>
          </a:ln>
        </p:spPr>
        <p:txBody>
          <a:bodyPr wrap="square" rtlCol="0">
            <a:spAutoFit/>
          </a:bodyPr>
          <a:lstStyle/>
          <a:p>
            <a:pPr algn="r"/>
            <a:r>
              <a:rPr lang="tr-TR" sz="3200" dirty="0" smtClean="0">
                <a:ln>
                  <a:solidFill>
                    <a:schemeClr val="bg1"/>
                  </a:solidFill>
                </a:ln>
                <a:solidFill>
                  <a:schemeClr val="bg1"/>
                </a:solidFill>
              </a:rPr>
              <a:t>Ortaöğretimde </a:t>
            </a:r>
            <a:r>
              <a:rPr lang="tr-TR" sz="3200" dirty="0">
                <a:ln>
                  <a:solidFill>
                    <a:schemeClr val="bg1"/>
                  </a:solidFill>
                </a:ln>
                <a:solidFill>
                  <a:schemeClr val="bg1"/>
                </a:solidFill>
              </a:rPr>
              <a:t>öğrencilerin ilgi, yetenek ve mizaçlarına uygun esnek modüler bir program ve ders çizelgesi yapısına geçilecek.</a:t>
            </a:r>
          </a:p>
        </p:txBody>
      </p:sp>
      <p:sp>
        <p:nvSpPr>
          <p:cNvPr id="11" name="Metin kutusu 10"/>
          <p:cNvSpPr txBox="1"/>
          <p:nvPr/>
        </p:nvSpPr>
        <p:spPr>
          <a:xfrm>
            <a:off x="-107717" y="3984655"/>
            <a:ext cx="10058968" cy="584775"/>
          </a:xfrm>
          <a:prstGeom prst="rect">
            <a:avLst/>
          </a:prstGeom>
          <a:solidFill>
            <a:srgbClr val="0070C0"/>
          </a:solidFill>
          <a:ln>
            <a:solidFill>
              <a:srgbClr val="0070C0"/>
            </a:solidFill>
          </a:ln>
        </p:spPr>
        <p:txBody>
          <a:bodyPr wrap="square" rtlCol="0">
            <a:spAutoFit/>
          </a:bodyPr>
          <a:lstStyle/>
          <a:p>
            <a:pPr algn="r"/>
            <a:r>
              <a:rPr lang="tr-TR" sz="3200" dirty="0" smtClean="0">
                <a:ln>
                  <a:solidFill>
                    <a:schemeClr val="bg1"/>
                  </a:solidFill>
                </a:ln>
                <a:solidFill>
                  <a:schemeClr val="bg1"/>
                </a:solidFill>
              </a:rPr>
              <a:t>Akademik </a:t>
            </a:r>
            <a:r>
              <a:rPr lang="tr-TR" sz="3200" dirty="0">
                <a:ln>
                  <a:solidFill>
                    <a:schemeClr val="bg1"/>
                  </a:solidFill>
                </a:ln>
                <a:solidFill>
                  <a:schemeClr val="bg1"/>
                </a:solidFill>
              </a:rPr>
              <a:t>bilginin beceriye dönüşmesi sağlanacak.</a:t>
            </a:r>
          </a:p>
        </p:txBody>
      </p:sp>
      <p:sp>
        <p:nvSpPr>
          <p:cNvPr id="12" name="Metin kutusu 11"/>
          <p:cNvSpPr txBox="1"/>
          <p:nvPr/>
        </p:nvSpPr>
        <p:spPr>
          <a:xfrm>
            <a:off x="-107717" y="4720752"/>
            <a:ext cx="10058968" cy="584775"/>
          </a:xfrm>
          <a:prstGeom prst="rect">
            <a:avLst/>
          </a:prstGeom>
          <a:solidFill>
            <a:srgbClr val="0070C0"/>
          </a:solidFill>
          <a:ln>
            <a:solidFill>
              <a:srgbClr val="0070C0"/>
            </a:solidFill>
          </a:ln>
        </p:spPr>
        <p:txBody>
          <a:bodyPr wrap="square" rtlCol="0">
            <a:spAutoFit/>
          </a:bodyPr>
          <a:lstStyle/>
          <a:p>
            <a:pPr algn="r"/>
            <a:r>
              <a:rPr lang="tr-TR" sz="3200" dirty="0" smtClean="0">
                <a:ln>
                  <a:solidFill>
                    <a:schemeClr val="bg1"/>
                  </a:solidFill>
                </a:ln>
                <a:solidFill>
                  <a:schemeClr val="bg1"/>
                </a:solidFill>
              </a:rPr>
              <a:t>Okullar </a:t>
            </a:r>
            <a:r>
              <a:rPr lang="tr-TR" sz="3200" dirty="0">
                <a:ln>
                  <a:solidFill>
                    <a:schemeClr val="bg1"/>
                  </a:solidFill>
                </a:ln>
                <a:solidFill>
                  <a:schemeClr val="bg1"/>
                </a:solidFill>
              </a:rPr>
              <a:t>arası başarı farkı azaltılacak.</a:t>
            </a:r>
          </a:p>
        </p:txBody>
      </p:sp>
      <p:sp>
        <p:nvSpPr>
          <p:cNvPr id="13" name="Metin kutusu 12"/>
          <p:cNvSpPr txBox="1"/>
          <p:nvPr/>
        </p:nvSpPr>
        <p:spPr>
          <a:xfrm>
            <a:off x="-107717" y="5456216"/>
            <a:ext cx="10058968" cy="1077218"/>
          </a:xfrm>
          <a:prstGeom prst="rect">
            <a:avLst/>
          </a:prstGeom>
          <a:solidFill>
            <a:srgbClr val="0070C0"/>
          </a:solidFill>
          <a:ln>
            <a:solidFill>
              <a:srgbClr val="0070C0"/>
            </a:solidFill>
          </a:ln>
        </p:spPr>
        <p:txBody>
          <a:bodyPr wrap="square" rtlCol="0">
            <a:spAutoFit/>
          </a:bodyPr>
          <a:lstStyle/>
          <a:p>
            <a:pPr algn="r"/>
            <a:r>
              <a:rPr lang="tr-TR" sz="3200" dirty="0" smtClean="0">
                <a:ln>
                  <a:solidFill>
                    <a:schemeClr val="bg1"/>
                  </a:solidFill>
                </a:ln>
                <a:solidFill>
                  <a:schemeClr val="bg1"/>
                </a:solidFill>
              </a:rPr>
              <a:t>Okul </a:t>
            </a:r>
            <a:r>
              <a:rPr lang="tr-TR" sz="3200" dirty="0">
                <a:ln>
                  <a:solidFill>
                    <a:schemeClr val="bg1"/>
                  </a:solidFill>
                </a:ln>
                <a:solidFill>
                  <a:schemeClr val="bg1"/>
                </a:solidFill>
              </a:rPr>
              <a:t>pansiyonlarında hizmet standartları oluşturularak hizmet kalitesi artırılacak.</a:t>
            </a:r>
          </a:p>
        </p:txBody>
      </p:sp>
    </p:spTree>
    <p:extLst>
      <p:ext uri="{BB962C8B-B14F-4D97-AF65-F5344CB8AC3E}">
        <p14:creationId xmlns:p14="http://schemas.microsoft.com/office/powerpoint/2010/main" val="401005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1+#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9" fill="hold" nodeType="after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0-#ppt_w/2"/>
                                          </p:val>
                                        </p:tav>
                                        <p:tav tm="100000">
                                          <p:val>
                                            <p:strVal val="#ppt_x"/>
                                          </p:val>
                                        </p:tav>
                                      </p:tavLst>
                                    </p:anim>
                                    <p:anim calcmode="lin" valueType="num">
                                      <p:cBhvr additive="base">
                                        <p:cTn id="13" dur="75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1250"/>
                            </p:stCondLst>
                            <p:childTnLst>
                              <p:par>
                                <p:cTn id="15" presetID="2" presetClass="entr" presetSubtype="2" fill="hold" grpId="0" nodeType="after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1+#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1+#ppt_w/2"/>
                                          </p:val>
                                        </p:tav>
                                        <p:tav tm="100000">
                                          <p:val>
                                            <p:strVal val="#ppt_x"/>
                                          </p:val>
                                        </p:tav>
                                      </p:tavLst>
                                    </p:anim>
                                    <p:anim calcmode="lin" valueType="num">
                                      <p:cBhvr additive="base">
                                        <p:cTn id="2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000" fill="hold"/>
                                        <p:tgtEl>
                                          <p:spTgt spid="7"/>
                                        </p:tgtEl>
                                        <p:attrNameLst>
                                          <p:attrName>ppt_x</p:attrName>
                                        </p:attrNameLst>
                                      </p:cBhvr>
                                      <p:tavLst>
                                        <p:tav tm="0">
                                          <p:val>
                                            <p:strVal val="1+#ppt_w/2"/>
                                          </p:val>
                                        </p:tav>
                                        <p:tav tm="100000">
                                          <p:val>
                                            <p:strVal val="#ppt_x"/>
                                          </p:val>
                                        </p:tav>
                                      </p:tavLst>
                                    </p:anim>
                                    <p:anim calcmode="lin" valueType="num">
                                      <p:cBhvr additive="base">
                                        <p:cTn id="3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2" fill="hold" grpId="1" nodeType="clickEffect">
                                  <p:stCondLst>
                                    <p:cond delay="0"/>
                                  </p:stCondLst>
                                  <p:childTnLst>
                                    <p:anim calcmode="lin" valueType="num">
                                      <p:cBhvr additive="base">
                                        <p:cTn id="34" dur="1000"/>
                                        <p:tgtEl>
                                          <p:spTgt spid="4"/>
                                        </p:tgtEl>
                                        <p:attrNameLst>
                                          <p:attrName>ppt_x</p:attrName>
                                        </p:attrNameLst>
                                      </p:cBhvr>
                                      <p:tavLst>
                                        <p:tav tm="0">
                                          <p:val>
                                            <p:strVal val="ppt_x"/>
                                          </p:val>
                                        </p:tav>
                                        <p:tav tm="100000">
                                          <p:val>
                                            <p:strVal val="1+ppt_w/2"/>
                                          </p:val>
                                        </p:tav>
                                      </p:tavLst>
                                    </p:anim>
                                    <p:anim calcmode="lin" valueType="num">
                                      <p:cBhvr additive="base">
                                        <p:cTn id="35" dur="1000"/>
                                        <p:tgtEl>
                                          <p:spTgt spid="4"/>
                                        </p:tgtEl>
                                        <p:attrNameLst>
                                          <p:attrName>ppt_y</p:attrName>
                                        </p:attrNameLst>
                                      </p:cBhvr>
                                      <p:tavLst>
                                        <p:tav tm="0">
                                          <p:val>
                                            <p:strVal val="ppt_y"/>
                                          </p:val>
                                        </p:tav>
                                        <p:tav tm="100000">
                                          <p:val>
                                            <p:strVal val="ppt_y"/>
                                          </p:val>
                                        </p:tav>
                                      </p:tavLst>
                                    </p:anim>
                                    <p:set>
                                      <p:cBhvr>
                                        <p:cTn id="36" dur="1" fill="hold">
                                          <p:stCondLst>
                                            <p:cond delay="999"/>
                                          </p:stCondLst>
                                        </p:cTn>
                                        <p:tgtEl>
                                          <p:spTgt spid="4"/>
                                        </p:tgtEl>
                                        <p:attrNameLst>
                                          <p:attrName>style.visibility</p:attrName>
                                        </p:attrNameLst>
                                      </p:cBhvr>
                                      <p:to>
                                        <p:strVal val="hidden"/>
                                      </p:to>
                                    </p:set>
                                  </p:childTnLst>
                                </p:cTn>
                              </p:par>
                              <p:par>
                                <p:cTn id="37" presetID="2" presetClass="exit" presetSubtype="2" fill="hold" grpId="1" nodeType="withEffect">
                                  <p:stCondLst>
                                    <p:cond delay="0"/>
                                  </p:stCondLst>
                                  <p:childTnLst>
                                    <p:anim calcmode="lin" valueType="num">
                                      <p:cBhvr additive="base">
                                        <p:cTn id="38" dur="1000"/>
                                        <p:tgtEl>
                                          <p:spTgt spid="5"/>
                                        </p:tgtEl>
                                        <p:attrNameLst>
                                          <p:attrName>ppt_x</p:attrName>
                                        </p:attrNameLst>
                                      </p:cBhvr>
                                      <p:tavLst>
                                        <p:tav tm="0">
                                          <p:val>
                                            <p:strVal val="ppt_x"/>
                                          </p:val>
                                        </p:tav>
                                        <p:tav tm="100000">
                                          <p:val>
                                            <p:strVal val="1+ppt_w/2"/>
                                          </p:val>
                                        </p:tav>
                                      </p:tavLst>
                                    </p:anim>
                                    <p:anim calcmode="lin" valueType="num">
                                      <p:cBhvr additive="base">
                                        <p:cTn id="39" dur="1000"/>
                                        <p:tgtEl>
                                          <p:spTgt spid="5"/>
                                        </p:tgtEl>
                                        <p:attrNameLst>
                                          <p:attrName>ppt_y</p:attrName>
                                        </p:attrNameLst>
                                      </p:cBhvr>
                                      <p:tavLst>
                                        <p:tav tm="0">
                                          <p:val>
                                            <p:strVal val="ppt_y"/>
                                          </p:val>
                                        </p:tav>
                                        <p:tav tm="100000">
                                          <p:val>
                                            <p:strVal val="ppt_y"/>
                                          </p:val>
                                        </p:tav>
                                      </p:tavLst>
                                    </p:anim>
                                    <p:set>
                                      <p:cBhvr>
                                        <p:cTn id="40" dur="1" fill="hold">
                                          <p:stCondLst>
                                            <p:cond delay="999"/>
                                          </p:stCondLst>
                                        </p:cTn>
                                        <p:tgtEl>
                                          <p:spTgt spid="5"/>
                                        </p:tgtEl>
                                        <p:attrNameLst>
                                          <p:attrName>style.visibility</p:attrName>
                                        </p:attrNameLst>
                                      </p:cBhvr>
                                      <p:to>
                                        <p:strVal val="hidden"/>
                                      </p:to>
                                    </p:set>
                                  </p:childTnLst>
                                </p:cTn>
                              </p:par>
                              <p:par>
                                <p:cTn id="41" presetID="2" presetClass="exit" presetSubtype="2" fill="hold" grpId="1" nodeType="withEffect">
                                  <p:stCondLst>
                                    <p:cond delay="0"/>
                                  </p:stCondLst>
                                  <p:childTnLst>
                                    <p:anim calcmode="lin" valueType="num">
                                      <p:cBhvr additive="base">
                                        <p:cTn id="42" dur="1000"/>
                                        <p:tgtEl>
                                          <p:spTgt spid="7"/>
                                        </p:tgtEl>
                                        <p:attrNameLst>
                                          <p:attrName>ppt_x</p:attrName>
                                        </p:attrNameLst>
                                      </p:cBhvr>
                                      <p:tavLst>
                                        <p:tav tm="0">
                                          <p:val>
                                            <p:strVal val="ppt_x"/>
                                          </p:val>
                                        </p:tav>
                                        <p:tav tm="100000">
                                          <p:val>
                                            <p:strVal val="1+ppt_w/2"/>
                                          </p:val>
                                        </p:tav>
                                      </p:tavLst>
                                    </p:anim>
                                    <p:anim calcmode="lin" valueType="num">
                                      <p:cBhvr additive="base">
                                        <p:cTn id="43" dur="1000"/>
                                        <p:tgtEl>
                                          <p:spTgt spid="7"/>
                                        </p:tgtEl>
                                        <p:attrNameLst>
                                          <p:attrName>ppt_y</p:attrName>
                                        </p:attrNameLst>
                                      </p:cBhvr>
                                      <p:tavLst>
                                        <p:tav tm="0">
                                          <p:val>
                                            <p:strVal val="ppt_y"/>
                                          </p:val>
                                        </p:tav>
                                        <p:tav tm="100000">
                                          <p:val>
                                            <p:strVal val="ppt_y"/>
                                          </p:val>
                                        </p:tav>
                                      </p:tavLst>
                                    </p:anim>
                                    <p:set>
                                      <p:cBhvr>
                                        <p:cTn id="44" dur="1" fill="hold">
                                          <p:stCondLst>
                                            <p:cond delay="999"/>
                                          </p:stCondLst>
                                        </p:cTn>
                                        <p:tgtEl>
                                          <p:spTgt spid="7"/>
                                        </p:tgtEl>
                                        <p:attrNameLst>
                                          <p:attrName>style.visibility</p:attrName>
                                        </p:attrNameLst>
                                      </p:cBhvr>
                                      <p:to>
                                        <p:strVal val="hidden"/>
                                      </p:to>
                                    </p:set>
                                  </p:childTnLst>
                                </p:cTn>
                              </p:par>
                            </p:childTnLst>
                          </p:cTn>
                        </p:par>
                        <p:par>
                          <p:cTn id="45" fill="hold">
                            <p:stCondLst>
                              <p:cond delay="1000"/>
                            </p:stCondLst>
                            <p:childTnLst>
                              <p:par>
                                <p:cTn id="46" presetID="2" presetClass="entr" presetSubtype="8" fill="hold" grpId="0" nodeType="afterEffect">
                                  <p:stCondLst>
                                    <p:cond delay="25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1000" fill="hold"/>
                                        <p:tgtEl>
                                          <p:spTgt spid="8"/>
                                        </p:tgtEl>
                                        <p:attrNameLst>
                                          <p:attrName>ppt_x</p:attrName>
                                        </p:attrNameLst>
                                      </p:cBhvr>
                                      <p:tavLst>
                                        <p:tav tm="0">
                                          <p:val>
                                            <p:strVal val="0-#ppt_w/2"/>
                                          </p:val>
                                        </p:tav>
                                        <p:tav tm="100000">
                                          <p:val>
                                            <p:strVal val="#ppt_x"/>
                                          </p:val>
                                        </p:tav>
                                      </p:tavLst>
                                    </p:anim>
                                    <p:anim calcmode="lin" valueType="num">
                                      <p:cBhvr additive="base">
                                        <p:cTn id="49"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1000" fill="hold"/>
                                        <p:tgtEl>
                                          <p:spTgt spid="9"/>
                                        </p:tgtEl>
                                        <p:attrNameLst>
                                          <p:attrName>ppt_x</p:attrName>
                                        </p:attrNameLst>
                                      </p:cBhvr>
                                      <p:tavLst>
                                        <p:tav tm="0">
                                          <p:val>
                                            <p:strVal val="0-#ppt_w/2"/>
                                          </p:val>
                                        </p:tav>
                                        <p:tav tm="100000">
                                          <p:val>
                                            <p:strVal val="#ppt_x"/>
                                          </p:val>
                                        </p:tav>
                                      </p:tavLst>
                                    </p:anim>
                                    <p:anim calcmode="lin" valueType="num">
                                      <p:cBhvr additive="base">
                                        <p:cTn id="55"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1000" fill="hold"/>
                                        <p:tgtEl>
                                          <p:spTgt spid="10"/>
                                        </p:tgtEl>
                                        <p:attrNameLst>
                                          <p:attrName>ppt_x</p:attrName>
                                        </p:attrNameLst>
                                      </p:cBhvr>
                                      <p:tavLst>
                                        <p:tav tm="0">
                                          <p:val>
                                            <p:strVal val="0-#ppt_w/2"/>
                                          </p:val>
                                        </p:tav>
                                        <p:tav tm="100000">
                                          <p:val>
                                            <p:strVal val="#ppt_x"/>
                                          </p:val>
                                        </p:tav>
                                      </p:tavLst>
                                    </p:anim>
                                    <p:anim calcmode="lin" valueType="num">
                                      <p:cBhvr additive="base">
                                        <p:cTn id="61"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additive="base">
                                        <p:cTn id="66" dur="1000" fill="hold"/>
                                        <p:tgtEl>
                                          <p:spTgt spid="11"/>
                                        </p:tgtEl>
                                        <p:attrNameLst>
                                          <p:attrName>ppt_x</p:attrName>
                                        </p:attrNameLst>
                                      </p:cBhvr>
                                      <p:tavLst>
                                        <p:tav tm="0">
                                          <p:val>
                                            <p:strVal val="0-#ppt_w/2"/>
                                          </p:val>
                                        </p:tav>
                                        <p:tav tm="100000">
                                          <p:val>
                                            <p:strVal val="#ppt_x"/>
                                          </p:val>
                                        </p:tav>
                                      </p:tavLst>
                                    </p:anim>
                                    <p:anim calcmode="lin" valueType="num">
                                      <p:cBhvr additive="base">
                                        <p:cTn id="67"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additive="base">
                                        <p:cTn id="72" dur="1000" fill="hold"/>
                                        <p:tgtEl>
                                          <p:spTgt spid="12"/>
                                        </p:tgtEl>
                                        <p:attrNameLst>
                                          <p:attrName>ppt_x</p:attrName>
                                        </p:attrNameLst>
                                      </p:cBhvr>
                                      <p:tavLst>
                                        <p:tav tm="0">
                                          <p:val>
                                            <p:strVal val="0-#ppt_w/2"/>
                                          </p:val>
                                        </p:tav>
                                        <p:tav tm="100000">
                                          <p:val>
                                            <p:strVal val="#ppt_x"/>
                                          </p:val>
                                        </p:tav>
                                      </p:tavLst>
                                    </p:anim>
                                    <p:anim calcmode="lin" valueType="num">
                                      <p:cBhvr additive="base">
                                        <p:cTn id="73"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1000" fill="hold"/>
                                        <p:tgtEl>
                                          <p:spTgt spid="13"/>
                                        </p:tgtEl>
                                        <p:attrNameLst>
                                          <p:attrName>ppt_x</p:attrName>
                                        </p:attrNameLst>
                                      </p:cBhvr>
                                      <p:tavLst>
                                        <p:tav tm="0">
                                          <p:val>
                                            <p:strVal val="0-#ppt_w/2"/>
                                          </p:val>
                                        </p:tav>
                                        <p:tav tm="100000">
                                          <p:val>
                                            <p:strVal val="#ppt_x"/>
                                          </p:val>
                                        </p:tav>
                                      </p:tavLst>
                                    </p:anim>
                                    <p:anim calcmode="lin" valueType="num">
                                      <p:cBhvr additive="base">
                                        <p:cTn id="79"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P spid="7" grpId="1" animBg="1"/>
      <p:bldP spid="8" grpId="0" animBg="1"/>
      <p:bldP spid="9" grpId="0" animBg="1"/>
      <p:bldP spid="10" grpId="0" animBg="1"/>
      <p:bldP spid="11" grpId="0" animBg="1"/>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0" y="5244353"/>
            <a:ext cx="5204012" cy="1613647"/>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0" y="4464423"/>
            <a:ext cx="5204012" cy="1613647"/>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0" y="3657600"/>
            <a:ext cx="5204012" cy="161364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0" y="2043953"/>
            <a:ext cx="5204012" cy="1613647"/>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1013141" y="0"/>
            <a:ext cx="1178859" cy="68580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4453497" y="0"/>
            <a:ext cx="6869468" cy="6858000"/>
          </a:xfrm>
          <a:prstGeom prst="rect">
            <a:avLst/>
          </a:prstGeom>
        </p:spPr>
      </p:pic>
      <p:pic>
        <p:nvPicPr>
          <p:cNvPr id="4" name="Resim 3"/>
          <p:cNvPicPr>
            <a:picLocks noChangeAspect="1"/>
          </p:cNvPicPr>
          <p:nvPr/>
        </p:nvPicPr>
        <p:blipFill>
          <a:blip r:embed="rId3"/>
          <a:stretch>
            <a:fillRect/>
          </a:stretch>
        </p:blipFill>
        <p:spPr>
          <a:xfrm>
            <a:off x="0" y="-64167"/>
            <a:ext cx="4453497" cy="2349016"/>
          </a:xfrm>
          <a:prstGeom prst="rect">
            <a:avLst/>
          </a:prstGeom>
        </p:spPr>
      </p:pic>
    </p:spTree>
    <p:extLst>
      <p:ext uri="{BB962C8B-B14F-4D97-AF65-F5344CB8AC3E}">
        <p14:creationId xmlns:p14="http://schemas.microsoft.com/office/powerpoint/2010/main" val="2676896299"/>
      </p:ext>
    </p:extLst>
  </p:cSld>
  <p:clrMapOvr>
    <a:masterClrMapping/>
  </p:clrMapOvr>
  <p:transition spd="slow">
    <p:push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prstClr val="black"/>
              <a:schemeClr val="accent5">
                <a:tint val="45000"/>
                <a:satMod val="400000"/>
              </a:schemeClr>
            </a:duotone>
          </a:blip>
          <a:stretch>
            <a:fillRect/>
          </a:stretch>
        </p:blipFill>
        <p:spPr>
          <a:xfrm>
            <a:off x="10314010" y="6287638"/>
            <a:ext cx="1955326" cy="533400"/>
          </a:xfrm>
          <a:prstGeom prst="rect">
            <a:avLst/>
          </a:prstGeom>
        </p:spPr>
      </p:pic>
      <p:sp>
        <p:nvSpPr>
          <p:cNvPr id="3" name="Metin kutusu 2"/>
          <p:cNvSpPr txBox="1"/>
          <p:nvPr/>
        </p:nvSpPr>
        <p:spPr>
          <a:xfrm>
            <a:off x="401051" y="1253021"/>
            <a:ext cx="10518483" cy="954107"/>
          </a:xfrm>
          <a:prstGeom prst="rect">
            <a:avLst/>
          </a:prstGeom>
          <a:noFill/>
          <a:ln w="76200">
            <a:solidFill>
              <a:schemeClr val="tx1"/>
            </a:solidFill>
          </a:ln>
        </p:spPr>
        <p:txBody>
          <a:bodyPr wrap="square" rtlCol="0">
            <a:spAutoFit/>
          </a:bodyPr>
          <a:lstStyle/>
          <a:p>
            <a:r>
              <a:rPr lang="tr-TR" sz="2800" b="1" dirty="0" smtClean="0">
                <a:ln>
                  <a:solidFill>
                    <a:sysClr val="windowText" lastClr="000000"/>
                  </a:solidFill>
                </a:ln>
                <a:solidFill>
                  <a:sysClr val="windowText" lastClr="000000"/>
                </a:solidFill>
              </a:rPr>
              <a:t>Çocukların </a:t>
            </a:r>
            <a:r>
              <a:rPr lang="tr-TR" sz="2800" b="1" dirty="0">
                <a:ln>
                  <a:solidFill>
                    <a:sysClr val="windowText" lastClr="000000"/>
                  </a:solidFill>
                </a:ln>
                <a:solidFill>
                  <a:sysClr val="windowText" lastClr="000000"/>
                </a:solidFill>
              </a:rPr>
              <a:t>bilimsel araştırma becerilerinin geliştirilmesi için ders çizelgeleri yeniden yapılandırılacaktır.</a:t>
            </a:r>
          </a:p>
        </p:txBody>
      </p:sp>
      <p:pic>
        <p:nvPicPr>
          <p:cNvPr id="4" name="Resim 3"/>
          <p:cNvPicPr>
            <a:picLocks noChangeAspect="1"/>
          </p:cNvPicPr>
          <p:nvPr/>
        </p:nvPicPr>
        <p:blipFill rotWithShape="1">
          <a:blip r:embed="rId3"/>
          <a:srcRect l="10446" t="29366" b="33756"/>
          <a:stretch/>
        </p:blipFill>
        <p:spPr>
          <a:xfrm>
            <a:off x="-320842" y="112295"/>
            <a:ext cx="3988275" cy="866274"/>
          </a:xfrm>
          <a:prstGeom prst="rect">
            <a:avLst/>
          </a:prstGeom>
        </p:spPr>
      </p:pic>
      <p:sp>
        <p:nvSpPr>
          <p:cNvPr id="5" name="Metin kutusu 4"/>
          <p:cNvSpPr txBox="1"/>
          <p:nvPr/>
        </p:nvSpPr>
        <p:spPr>
          <a:xfrm>
            <a:off x="401051" y="2481580"/>
            <a:ext cx="10518483" cy="954107"/>
          </a:xfrm>
          <a:prstGeom prst="rect">
            <a:avLst/>
          </a:prstGeom>
          <a:noFill/>
          <a:ln w="76200">
            <a:solidFill>
              <a:srgbClr val="FF0000"/>
            </a:solidFill>
          </a:ln>
        </p:spPr>
        <p:txBody>
          <a:bodyPr wrap="square" rtlCol="0">
            <a:spAutoFit/>
          </a:bodyPr>
          <a:lstStyle/>
          <a:p>
            <a:r>
              <a:rPr lang="tr-TR" sz="2800" b="1" dirty="0" smtClean="0">
                <a:ln>
                  <a:solidFill>
                    <a:sysClr val="windowText" lastClr="000000"/>
                  </a:solidFill>
                </a:ln>
                <a:solidFill>
                  <a:sysClr val="windowText" lastClr="000000"/>
                </a:solidFill>
              </a:rPr>
              <a:t>Fen </a:t>
            </a:r>
            <a:r>
              <a:rPr lang="tr-TR" sz="2800" b="1" dirty="0">
                <a:ln>
                  <a:solidFill>
                    <a:sysClr val="windowText" lastClr="000000"/>
                  </a:solidFill>
                </a:ln>
                <a:solidFill>
                  <a:sysClr val="windowText" lastClr="000000"/>
                </a:solidFill>
              </a:rPr>
              <a:t>ve sosyal bilimler liselerinin amaç ve işlevi doğrultusunda görev yapacak öğretmenler ve okul yöneticileri için ölçütler geliştirilecektir.</a:t>
            </a:r>
          </a:p>
        </p:txBody>
      </p:sp>
      <p:sp>
        <p:nvSpPr>
          <p:cNvPr id="7" name="Metin kutusu 6"/>
          <p:cNvSpPr txBox="1"/>
          <p:nvPr/>
        </p:nvSpPr>
        <p:spPr>
          <a:xfrm>
            <a:off x="401051" y="3710139"/>
            <a:ext cx="10518483" cy="1384995"/>
          </a:xfrm>
          <a:prstGeom prst="rect">
            <a:avLst/>
          </a:prstGeom>
          <a:noFill/>
          <a:ln w="76200">
            <a:solidFill>
              <a:schemeClr val="tx1"/>
            </a:solidFill>
          </a:ln>
        </p:spPr>
        <p:txBody>
          <a:bodyPr wrap="square" rtlCol="0">
            <a:spAutoFit/>
          </a:bodyPr>
          <a:lstStyle/>
          <a:p>
            <a:r>
              <a:rPr lang="tr-TR" sz="2800" b="1" dirty="0" smtClean="0">
                <a:ln>
                  <a:solidFill>
                    <a:sysClr val="windowText" lastClr="000000"/>
                  </a:solidFill>
                </a:ln>
                <a:solidFill>
                  <a:sysClr val="windowText" lastClr="000000"/>
                </a:solidFill>
              </a:rPr>
              <a:t>Fen </a:t>
            </a:r>
            <a:r>
              <a:rPr lang="tr-TR" sz="2800" b="1" dirty="0">
                <a:ln>
                  <a:solidFill>
                    <a:sysClr val="windowText" lastClr="000000"/>
                  </a:solidFill>
                </a:ln>
                <a:solidFill>
                  <a:sysClr val="windowText" lastClr="000000"/>
                </a:solidFill>
              </a:rPr>
              <a:t>ve sosyal bilimler liselerindeki çocuklarımızın üniversitelerin araştırma olanaklarından ve laboratuvarlarından yararlanmaları sağlanacaktır.</a:t>
            </a:r>
          </a:p>
        </p:txBody>
      </p:sp>
      <p:sp>
        <p:nvSpPr>
          <p:cNvPr id="8" name="Metin kutusu 7"/>
          <p:cNvSpPr txBox="1"/>
          <p:nvPr/>
        </p:nvSpPr>
        <p:spPr>
          <a:xfrm>
            <a:off x="401051" y="1281600"/>
            <a:ext cx="10518483" cy="1384995"/>
          </a:xfrm>
          <a:prstGeom prst="rect">
            <a:avLst/>
          </a:prstGeom>
          <a:noFill/>
          <a:ln w="76200">
            <a:solidFill>
              <a:srgbClr val="FF0000"/>
            </a:solidFill>
          </a:ln>
        </p:spPr>
        <p:txBody>
          <a:bodyPr wrap="square" rtlCol="0">
            <a:spAutoFit/>
          </a:bodyPr>
          <a:lstStyle/>
          <a:p>
            <a:r>
              <a:rPr lang="tr-TR" sz="2800" b="1" dirty="0" smtClean="0">
                <a:ln>
                  <a:solidFill>
                    <a:sysClr val="windowText" lastClr="000000"/>
                  </a:solidFill>
                </a:ln>
                <a:solidFill>
                  <a:sysClr val="windowText" lastClr="000000"/>
                </a:solidFill>
              </a:rPr>
              <a:t>Üniversitelerdeki </a:t>
            </a:r>
            <a:r>
              <a:rPr lang="tr-TR" sz="2800" b="1" dirty="0">
                <a:ln>
                  <a:solidFill>
                    <a:sysClr val="windowText" lastClr="000000"/>
                  </a:solidFill>
                </a:ln>
                <a:solidFill>
                  <a:sysClr val="windowText" lastClr="000000"/>
                </a:solidFill>
              </a:rPr>
              <a:t>bilim insanlarının çocuklarımıza eğitim ve araştırma koçu olmasına ilişkin gönüllük esasına ve teşvik mekanizmasına dayalı bir sistem yapılandırılacaktır.</a:t>
            </a:r>
          </a:p>
        </p:txBody>
      </p:sp>
      <p:sp>
        <p:nvSpPr>
          <p:cNvPr id="9" name="Metin kutusu 8"/>
          <p:cNvSpPr txBox="1"/>
          <p:nvPr/>
        </p:nvSpPr>
        <p:spPr>
          <a:xfrm>
            <a:off x="401051" y="3028564"/>
            <a:ext cx="10518483" cy="523220"/>
          </a:xfrm>
          <a:prstGeom prst="rect">
            <a:avLst/>
          </a:prstGeom>
          <a:noFill/>
          <a:ln w="76200">
            <a:solidFill>
              <a:schemeClr val="tx1"/>
            </a:solidFill>
          </a:ln>
        </p:spPr>
        <p:txBody>
          <a:bodyPr wrap="square" rtlCol="0">
            <a:spAutoFit/>
          </a:bodyPr>
          <a:lstStyle/>
          <a:p>
            <a:r>
              <a:rPr lang="tr-TR" sz="2800" b="1" dirty="0" smtClean="0">
                <a:ln>
                  <a:solidFill>
                    <a:sysClr val="windowText" lastClr="000000"/>
                  </a:solidFill>
                </a:ln>
                <a:solidFill>
                  <a:sysClr val="windowText" lastClr="000000"/>
                </a:solidFill>
              </a:rPr>
              <a:t>Fen </a:t>
            </a:r>
            <a:r>
              <a:rPr lang="tr-TR" sz="2800" b="1" dirty="0">
                <a:ln>
                  <a:solidFill>
                    <a:sysClr val="windowText" lastClr="000000"/>
                  </a:solidFill>
                </a:ln>
                <a:solidFill>
                  <a:sysClr val="windowText" lastClr="000000"/>
                </a:solidFill>
              </a:rPr>
              <a:t>ve sosyal bilimler liselerindeki öğretimin niteliği iyileştirilecek.</a:t>
            </a:r>
          </a:p>
        </p:txBody>
      </p:sp>
      <p:sp>
        <p:nvSpPr>
          <p:cNvPr id="10" name="Metin kutusu 9"/>
          <p:cNvSpPr txBox="1"/>
          <p:nvPr/>
        </p:nvSpPr>
        <p:spPr>
          <a:xfrm>
            <a:off x="401051" y="4104972"/>
            <a:ext cx="10518483" cy="954107"/>
          </a:xfrm>
          <a:prstGeom prst="rect">
            <a:avLst/>
          </a:prstGeom>
          <a:noFill/>
          <a:ln w="76200">
            <a:solidFill>
              <a:srgbClr val="FF0000"/>
            </a:solidFill>
          </a:ln>
        </p:spPr>
        <p:txBody>
          <a:bodyPr wrap="square" rtlCol="0">
            <a:spAutoFit/>
          </a:bodyPr>
          <a:lstStyle/>
          <a:p>
            <a:r>
              <a:rPr lang="tr-TR" sz="2800" b="1" dirty="0" smtClean="0">
                <a:ln>
                  <a:solidFill>
                    <a:sysClr val="windowText" lastClr="000000"/>
                  </a:solidFill>
                </a:ln>
                <a:solidFill>
                  <a:sysClr val="windowText" lastClr="000000"/>
                </a:solidFill>
              </a:rPr>
              <a:t>Fen </a:t>
            </a:r>
            <a:r>
              <a:rPr lang="tr-TR" sz="2800" b="1" dirty="0">
                <a:ln>
                  <a:solidFill>
                    <a:sysClr val="windowText" lastClr="000000"/>
                  </a:solidFill>
                </a:ln>
                <a:solidFill>
                  <a:sysClr val="windowText" lastClr="000000"/>
                </a:solidFill>
              </a:rPr>
              <a:t>ve sosyal bilimler liselerinin yükseköğretim kurumlarıyla iş birlikleri artırılacak.</a:t>
            </a:r>
          </a:p>
        </p:txBody>
      </p:sp>
    </p:spTree>
    <p:extLst>
      <p:ext uri="{BB962C8B-B14F-4D97-AF65-F5344CB8AC3E}">
        <p14:creationId xmlns:p14="http://schemas.microsoft.com/office/powerpoint/2010/main" val="425445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1+#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2" presetClass="entr" presetSubtype="8" fill="hold" nodeType="after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750"/>
                                        <p:tgtEl>
                                          <p:spTgt spid="4"/>
                                        </p:tgtEl>
                                      </p:cBhvr>
                                    </p:animEffect>
                                  </p:childTnLst>
                                </p:cTn>
                              </p:par>
                            </p:childTnLst>
                          </p:cTn>
                        </p:par>
                        <p:par>
                          <p:cTn id="13" fill="hold">
                            <p:stCondLst>
                              <p:cond delay="1250"/>
                            </p:stCondLst>
                            <p:childTnLst>
                              <p:par>
                                <p:cTn id="14" presetID="2" presetClass="entr" presetSubtype="8" fill="hold" grpId="0" nodeType="afterEffect">
                                  <p:stCondLst>
                                    <p:cond delay="25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0" fill="hold"/>
                                        <p:tgtEl>
                                          <p:spTgt spid="3"/>
                                        </p:tgtEl>
                                        <p:attrNameLst>
                                          <p:attrName>ppt_x</p:attrName>
                                        </p:attrNameLst>
                                      </p:cBhvr>
                                      <p:tavLst>
                                        <p:tav tm="0">
                                          <p:val>
                                            <p:strVal val="0-#ppt_w/2"/>
                                          </p:val>
                                        </p:tav>
                                        <p:tav tm="100000">
                                          <p:val>
                                            <p:strVal val="#ppt_x"/>
                                          </p:val>
                                        </p:tav>
                                      </p:tavLst>
                                    </p:anim>
                                    <p:anim calcmode="lin" valueType="num">
                                      <p:cBhvr additive="base">
                                        <p:cTn id="17"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1+#ppt_w/2"/>
                                          </p:val>
                                        </p:tav>
                                        <p:tav tm="100000">
                                          <p:val>
                                            <p:strVal val="#ppt_x"/>
                                          </p:val>
                                        </p:tav>
                                      </p:tavLst>
                                    </p:anim>
                                    <p:anim calcmode="lin" valueType="num">
                                      <p:cBhvr additive="base">
                                        <p:cTn id="23"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1000" fill="hold"/>
                                        <p:tgtEl>
                                          <p:spTgt spid="7"/>
                                        </p:tgtEl>
                                        <p:attrNameLst>
                                          <p:attrName>ppt_x</p:attrName>
                                        </p:attrNameLst>
                                      </p:cBhvr>
                                      <p:tavLst>
                                        <p:tav tm="0">
                                          <p:val>
                                            <p:strVal val="0-#ppt_w/2"/>
                                          </p:val>
                                        </p:tav>
                                        <p:tav tm="100000">
                                          <p:val>
                                            <p:strVal val="#ppt_x"/>
                                          </p:val>
                                        </p:tav>
                                      </p:tavLst>
                                    </p:anim>
                                    <p:anim calcmode="lin" valueType="num">
                                      <p:cBhvr additive="base">
                                        <p:cTn id="2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xit" presetSubtype="8" fill="hold" grpId="1" nodeType="clickEffect">
                                  <p:stCondLst>
                                    <p:cond delay="0"/>
                                  </p:stCondLst>
                                  <p:childTnLst>
                                    <p:anim calcmode="lin" valueType="num">
                                      <p:cBhvr additive="base">
                                        <p:cTn id="33" dur="1000"/>
                                        <p:tgtEl>
                                          <p:spTgt spid="3"/>
                                        </p:tgtEl>
                                        <p:attrNameLst>
                                          <p:attrName>ppt_x</p:attrName>
                                        </p:attrNameLst>
                                      </p:cBhvr>
                                      <p:tavLst>
                                        <p:tav tm="0">
                                          <p:val>
                                            <p:strVal val="ppt_x"/>
                                          </p:val>
                                        </p:tav>
                                        <p:tav tm="100000">
                                          <p:val>
                                            <p:strVal val="0-ppt_w/2"/>
                                          </p:val>
                                        </p:tav>
                                      </p:tavLst>
                                    </p:anim>
                                    <p:anim calcmode="lin" valueType="num">
                                      <p:cBhvr additive="base">
                                        <p:cTn id="34" dur="1000"/>
                                        <p:tgtEl>
                                          <p:spTgt spid="3"/>
                                        </p:tgtEl>
                                        <p:attrNameLst>
                                          <p:attrName>ppt_y</p:attrName>
                                        </p:attrNameLst>
                                      </p:cBhvr>
                                      <p:tavLst>
                                        <p:tav tm="0">
                                          <p:val>
                                            <p:strVal val="ppt_y"/>
                                          </p:val>
                                        </p:tav>
                                        <p:tav tm="100000">
                                          <p:val>
                                            <p:strVal val="ppt_y"/>
                                          </p:val>
                                        </p:tav>
                                      </p:tavLst>
                                    </p:anim>
                                    <p:set>
                                      <p:cBhvr>
                                        <p:cTn id="35" dur="1" fill="hold">
                                          <p:stCondLst>
                                            <p:cond delay="999"/>
                                          </p:stCondLst>
                                        </p:cTn>
                                        <p:tgtEl>
                                          <p:spTgt spid="3"/>
                                        </p:tgtEl>
                                        <p:attrNameLst>
                                          <p:attrName>style.visibility</p:attrName>
                                        </p:attrNameLst>
                                      </p:cBhvr>
                                      <p:to>
                                        <p:strVal val="hidden"/>
                                      </p:to>
                                    </p:set>
                                  </p:childTnLst>
                                </p:cTn>
                              </p:par>
                              <p:par>
                                <p:cTn id="36" presetID="2" presetClass="exit" presetSubtype="2" fill="hold" grpId="1" nodeType="withEffect">
                                  <p:stCondLst>
                                    <p:cond delay="0"/>
                                  </p:stCondLst>
                                  <p:childTnLst>
                                    <p:anim calcmode="lin" valueType="num">
                                      <p:cBhvr additive="base">
                                        <p:cTn id="37" dur="1000"/>
                                        <p:tgtEl>
                                          <p:spTgt spid="5"/>
                                        </p:tgtEl>
                                        <p:attrNameLst>
                                          <p:attrName>ppt_x</p:attrName>
                                        </p:attrNameLst>
                                      </p:cBhvr>
                                      <p:tavLst>
                                        <p:tav tm="0">
                                          <p:val>
                                            <p:strVal val="ppt_x"/>
                                          </p:val>
                                        </p:tav>
                                        <p:tav tm="100000">
                                          <p:val>
                                            <p:strVal val="1+ppt_w/2"/>
                                          </p:val>
                                        </p:tav>
                                      </p:tavLst>
                                    </p:anim>
                                    <p:anim calcmode="lin" valueType="num">
                                      <p:cBhvr additive="base">
                                        <p:cTn id="38" dur="1000"/>
                                        <p:tgtEl>
                                          <p:spTgt spid="5"/>
                                        </p:tgtEl>
                                        <p:attrNameLst>
                                          <p:attrName>ppt_y</p:attrName>
                                        </p:attrNameLst>
                                      </p:cBhvr>
                                      <p:tavLst>
                                        <p:tav tm="0">
                                          <p:val>
                                            <p:strVal val="ppt_y"/>
                                          </p:val>
                                        </p:tav>
                                        <p:tav tm="100000">
                                          <p:val>
                                            <p:strVal val="ppt_y"/>
                                          </p:val>
                                        </p:tav>
                                      </p:tavLst>
                                    </p:anim>
                                    <p:set>
                                      <p:cBhvr>
                                        <p:cTn id="39" dur="1" fill="hold">
                                          <p:stCondLst>
                                            <p:cond delay="999"/>
                                          </p:stCondLst>
                                        </p:cTn>
                                        <p:tgtEl>
                                          <p:spTgt spid="5"/>
                                        </p:tgtEl>
                                        <p:attrNameLst>
                                          <p:attrName>style.visibility</p:attrName>
                                        </p:attrNameLst>
                                      </p:cBhvr>
                                      <p:to>
                                        <p:strVal val="hidden"/>
                                      </p:to>
                                    </p:set>
                                  </p:childTnLst>
                                </p:cTn>
                              </p:par>
                              <p:par>
                                <p:cTn id="40" presetID="2" presetClass="exit" presetSubtype="8" fill="hold" grpId="1" nodeType="withEffect">
                                  <p:stCondLst>
                                    <p:cond delay="0"/>
                                  </p:stCondLst>
                                  <p:childTnLst>
                                    <p:anim calcmode="lin" valueType="num">
                                      <p:cBhvr additive="base">
                                        <p:cTn id="41" dur="1000"/>
                                        <p:tgtEl>
                                          <p:spTgt spid="7"/>
                                        </p:tgtEl>
                                        <p:attrNameLst>
                                          <p:attrName>ppt_x</p:attrName>
                                        </p:attrNameLst>
                                      </p:cBhvr>
                                      <p:tavLst>
                                        <p:tav tm="0">
                                          <p:val>
                                            <p:strVal val="ppt_x"/>
                                          </p:val>
                                        </p:tav>
                                        <p:tav tm="100000">
                                          <p:val>
                                            <p:strVal val="0-ppt_w/2"/>
                                          </p:val>
                                        </p:tav>
                                      </p:tavLst>
                                    </p:anim>
                                    <p:anim calcmode="lin" valueType="num">
                                      <p:cBhvr additive="base">
                                        <p:cTn id="42" dur="1000"/>
                                        <p:tgtEl>
                                          <p:spTgt spid="7"/>
                                        </p:tgtEl>
                                        <p:attrNameLst>
                                          <p:attrName>ppt_y</p:attrName>
                                        </p:attrNameLst>
                                      </p:cBhvr>
                                      <p:tavLst>
                                        <p:tav tm="0">
                                          <p:val>
                                            <p:strVal val="ppt_y"/>
                                          </p:val>
                                        </p:tav>
                                        <p:tav tm="100000">
                                          <p:val>
                                            <p:strVal val="ppt_y"/>
                                          </p:val>
                                        </p:tav>
                                      </p:tavLst>
                                    </p:anim>
                                    <p:set>
                                      <p:cBhvr>
                                        <p:cTn id="43" dur="1" fill="hold">
                                          <p:stCondLst>
                                            <p:cond delay="999"/>
                                          </p:stCondLst>
                                        </p:cTn>
                                        <p:tgtEl>
                                          <p:spTgt spid="7"/>
                                        </p:tgtEl>
                                        <p:attrNameLst>
                                          <p:attrName>style.visibility</p:attrName>
                                        </p:attrNameLst>
                                      </p:cBhvr>
                                      <p:to>
                                        <p:strVal val="hidden"/>
                                      </p:to>
                                    </p:set>
                                  </p:childTnLst>
                                </p:cTn>
                              </p:par>
                            </p:childTnLst>
                          </p:cTn>
                        </p:par>
                        <p:par>
                          <p:cTn id="44" fill="hold">
                            <p:stCondLst>
                              <p:cond delay="1000"/>
                            </p:stCondLst>
                            <p:childTnLst>
                              <p:par>
                                <p:cTn id="45" presetID="2" presetClass="entr" presetSubtype="2" fill="hold" grpId="0" nodeType="afterEffect">
                                  <p:stCondLst>
                                    <p:cond delay="25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1000" fill="hold"/>
                                        <p:tgtEl>
                                          <p:spTgt spid="8"/>
                                        </p:tgtEl>
                                        <p:attrNameLst>
                                          <p:attrName>ppt_x</p:attrName>
                                        </p:attrNameLst>
                                      </p:cBhvr>
                                      <p:tavLst>
                                        <p:tav tm="0">
                                          <p:val>
                                            <p:strVal val="1+#ppt_w/2"/>
                                          </p:val>
                                        </p:tav>
                                        <p:tav tm="100000">
                                          <p:val>
                                            <p:strVal val="#ppt_x"/>
                                          </p:val>
                                        </p:tav>
                                      </p:tavLst>
                                    </p:anim>
                                    <p:anim calcmode="lin" valueType="num">
                                      <p:cBhvr additive="base">
                                        <p:cTn id="4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1000" fill="hold"/>
                                        <p:tgtEl>
                                          <p:spTgt spid="9"/>
                                        </p:tgtEl>
                                        <p:attrNameLst>
                                          <p:attrName>ppt_x</p:attrName>
                                        </p:attrNameLst>
                                      </p:cBhvr>
                                      <p:tavLst>
                                        <p:tav tm="0">
                                          <p:val>
                                            <p:strVal val="0-#ppt_w/2"/>
                                          </p:val>
                                        </p:tav>
                                        <p:tav tm="100000">
                                          <p:val>
                                            <p:strVal val="#ppt_x"/>
                                          </p:val>
                                        </p:tav>
                                      </p:tavLst>
                                    </p:anim>
                                    <p:anim calcmode="lin" valueType="num">
                                      <p:cBhvr additive="base">
                                        <p:cTn id="5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1000" fill="hold"/>
                                        <p:tgtEl>
                                          <p:spTgt spid="10"/>
                                        </p:tgtEl>
                                        <p:attrNameLst>
                                          <p:attrName>ppt_x</p:attrName>
                                        </p:attrNameLst>
                                      </p:cBhvr>
                                      <p:tavLst>
                                        <p:tav tm="0">
                                          <p:val>
                                            <p:strVal val="1+#ppt_w/2"/>
                                          </p:val>
                                        </p:tav>
                                        <p:tav tm="100000">
                                          <p:val>
                                            <p:strVal val="#ppt_x"/>
                                          </p:val>
                                        </p:tav>
                                      </p:tavLst>
                                    </p:anim>
                                    <p:anim calcmode="lin" valueType="num">
                                      <p:cBhvr additive="base">
                                        <p:cTn id="6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7" grpId="0" animBg="1"/>
      <p:bldP spid="7" grpId="1" animBg="1"/>
      <p:bldP spid="8" grpId="0" animBg="1"/>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0" y="3778623"/>
            <a:ext cx="12192000" cy="307937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0" y="-24722"/>
            <a:ext cx="12192000" cy="3079377"/>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0" y="1896035"/>
            <a:ext cx="12192000" cy="307937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 name="Grup 3"/>
          <p:cNvGrpSpPr/>
          <p:nvPr/>
        </p:nvGrpSpPr>
        <p:grpSpPr>
          <a:xfrm>
            <a:off x="3104030" y="0"/>
            <a:ext cx="5932394" cy="6858000"/>
            <a:chOff x="3238500" y="-1300163"/>
            <a:chExt cx="5715000" cy="6543675"/>
          </a:xfrm>
        </p:grpSpPr>
        <p:pic>
          <p:nvPicPr>
            <p:cNvPr id="2" name="Resim 1"/>
            <p:cNvPicPr>
              <a:picLocks noChangeAspect="1"/>
            </p:cNvPicPr>
            <p:nvPr/>
          </p:nvPicPr>
          <p:blipFill>
            <a:blip r:embed="rId2"/>
            <a:stretch>
              <a:fillRect/>
            </a:stretch>
          </p:blipFill>
          <p:spPr>
            <a:xfrm>
              <a:off x="3238500" y="1614487"/>
              <a:ext cx="5715000" cy="3629025"/>
            </a:xfrm>
            <a:prstGeom prst="rect">
              <a:avLst/>
            </a:prstGeom>
          </p:spPr>
        </p:pic>
        <p:pic>
          <p:nvPicPr>
            <p:cNvPr id="3" name="Resim 2"/>
            <p:cNvPicPr>
              <a:picLocks noChangeAspect="1"/>
            </p:cNvPicPr>
            <p:nvPr/>
          </p:nvPicPr>
          <p:blipFill>
            <a:blip r:embed="rId3"/>
            <a:stretch>
              <a:fillRect/>
            </a:stretch>
          </p:blipFill>
          <p:spPr>
            <a:xfrm>
              <a:off x="3257550" y="-1300163"/>
              <a:ext cx="5695950" cy="2914650"/>
            </a:xfrm>
            <a:prstGeom prst="rect">
              <a:avLst/>
            </a:prstGeom>
          </p:spPr>
        </p:pic>
      </p:grpSp>
    </p:spTree>
    <p:extLst>
      <p:ext uri="{BB962C8B-B14F-4D97-AF65-F5344CB8AC3E}">
        <p14:creationId xmlns:p14="http://schemas.microsoft.com/office/powerpoint/2010/main" val="2573925051"/>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prstClr val="black"/>
              <a:schemeClr val="accent5">
                <a:tint val="45000"/>
                <a:satMod val="400000"/>
              </a:schemeClr>
            </a:duotone>
          </a:blip>
          <a:stretch>
            <a:fillRect/>
          </a:stretch>
        </p:blipFill>
        <p:spPr>
          <a:xfrm>
            <a:off x="10314010" y="6287638"/>
            <a:ext cx="1955326" cy="533400"/>
          </a:xfrm>
          <a:prstGeom prst="rect">
            <a:avLst/>
          </a:prstGeom>
        </p:spPr>
      </p:pic>
      <p:sp>
        <p:nvSpPr>
          <p:cNvPr id="3" name="Metin kutusu 2"/>
          <p:cNvSpPr txBox="1"/>
          <p:nvPr/>
        </p:nvSpPr>
        <p:spPr>
          <a:xfrm>
            <a:off x="272716" y="1228493"/>
            <a:ext cx="11774905" cy="954107"/>
          </a:xfrm>
          <a:prstGeom prst="rect">
            <a:avLst/>
          </a:prstGeom>
          <a:noFill/>
        </p:spPr>
        <p:txBody>
          <a:bodyPr wrap="square" rtlCol="0">
            <a:spAutoFit/>
          </a:bodyPr>
          <a:lstStyle/>
          <a:p>
            <a:r>
              <a:rPr lang="tr-TR" sz="2800" b="1" dirty="0" smtClean="0">
                <a:solidFill>
                  <a:sysClr val="windowText" lastClr="000000"/>
                </a:solidFill>
                <a:effectLst>
                  <a:glow rad="228600">
                    <a:schemeClr val="accent5">
                      <a:satMod val="175000"/>
                      <a:alpha val="40000"/>
                    </a:schemeClr>
                  </a:glow>
                </a:effectLst>
              </a:rPr>
              <a:t>Çocuklarımızın </a:t>
            </a:r>
            <a:r>
              <a:rPr lang="tr-TR" sz="2800" b="1" dirty="0">
                <a:solidFill>
                  <a:sysClr val="windowText" lastClr="000000"/>
                </a:solidFill>
                <a:effectLst>
                  <a:glow rad="228600">
                    <a:schemeClr val="accent5">
                      <a:satMod val="175000"/>
                      <a:alpha val="40000"/>
                    </a:schemeClr>
                  </a:glow>
                </a:effectLst>
              </a:rPr>
              <a:t>akademik ve mesleki gelişimlerini desteklemek için İmam Hatip Okullarıyla yükseköğretim kurumları arasında iş birliği geliştirilecektir.</a:t>
            </a:r>
          </a:p>
        </p:txBody>
      </p:sp>
      <p:sp>
        <p:nvSpPr>
          <p:cNvPr id="4" name="Metin kutusu 3"/>
          <p:cNvSpPr txBox="1"/>
          <p:nvPr/>
        </p:nvSpPr>
        <p:spPr>
          <a:xfrm>
            <a:off x="272716" y="2274932"/>
            <a:ext cx="11774905" cy="954107"/>
          </a:xfrm>
          <a:prstGeom prst="rect">
            <a:avLst/>
          </a:prstGeom>
          <a:noFill/>
        </p:spPr>
        <p:txBody>
          <a:bodyPr wrap="square" rtlCol="0">
            <a:spAutoFit/>
          </a:bodyPr>
          <a:lstStyle/>
          <a:p>
            <a:r>
              <a:rPr lang="tr-TR" sz="2800" b="1" dirty="0" smtClean="0">
                <a:solidFill>
                  <a:sysClr val="windowText" lastClr="000000"/>
                </a:solidFill>
                <a:effectLst>
                  <a:glow rad="228600">
                    <a:schemeClr val="accent2">
                      <a:satMod val="175000"/>
                      <a:alpha val="40000"/>
                    </a:schemeClr>
                  </a:glow>
                </a:effectLst>
              </a:rPr>
              <a:t>Çocuklarımızın </a:t>
            </a:r>
            <a:r>
              <a:rPr lang="tr-TR" sz="2800" b="1" dirty="0">
                <a:solidFill>
                  <a:sysClr val="windowText" lastClr="000000"/>
                </a:solidFill>
                <a:effectLst>
                  <a:glow rad="228600">
                    <a:schemeClr val="accent2">
                      <a:satMod val="175000"/>
                      <a:alpha val="40000"/>
                    </a:schemeClr>
                  </a:glow>
                </a:effectLst>
              </a:rPr>
              <a:t>Arapça ve İngilizce dil becerilerini geliştirmek için yaz okulu programları açılacaktır.</a:t>
            </a:r>
          </a:p>
        </p:txBody>
      </p:sp>
      <p:pic>
        <p:nvPicPr>
          <p:cNvPr id="8" name="Resim 7"/>
          <p:cNvPicPr>
            <a:picLocks noChangeAspect="1"/>
          </p:cNvPicPr>
          <p:nvPr/>
        </p:nvPicPr>
        <p:blipFill rotWithShape="1">
          <a:blip r:embed="rId3"/>
          <a:srcRect l="19067" r="10119" b="32253"/>
          <a:stretch/>
        </p:blipFill>
        <p:spPr>
          <a:xfrm>
            <a:off x="4203031" y="-181036"/>
            <a:ext cx="3829956" cy="1207732"/>
          </a:xfrm>
          <a:prstGeom prst="rect">
            <a:avLst/>
          </a:prstGeom>
        </p:spPr>
      </p:pic>
      <p:sp>
        <p:nvSpPr>
          <p:cNvPr id="9" name="Metin kutusu 8"/>
          <p:cNvSpPr txBox="1"/>
          <p:nvPr/>
        </p:nvSpPr>
        <p:spPr>
          <a:xfrm>
            <a:off x="272716" y="3339358"/>
            <a:ext cx="11774905" cy="1384995"/>
          </a:xfrm>
          <a:prstGeom prst="rect">
            <a:avLst/>
          </a:prstGeom>
          <a:noFill/>
        </p:spPr>
        <p:txBody>
          <a:bodyPr wrap="square" rtlCol="0">
            <a:spAutoFit/>
          </a:bodyPr>
          <a:lstStyle/>
          <a:p>
            <a:r>
              <a:rPr lang="tr-TR" sz="2800" b="1" dirty="0" smtClean="0">
                <a:solidFill>
                  <a:sysClr val="windowText" lastClr="000000"/>
                </a:solidFill>
                <a:effectLst>
                  <a:glow rad="228600">
                    <a:schemeClr val="accent5">
                      <a:satMod val="175000"/>
                      <a:alpha val="40000"/>
                    </a:schemeClr>
                  </a:glow>
                </a:effectLst>
              </a:rPr>
              <a:t>İmam </a:t>
            </a:r>
            <a:r>
              <a:rPr lang="tr-TR" sz="2800" b="1" dirty="0">
                <a:solidFill>
                  <a:sysClr val="windowText" lastClr="000000"/>
                </a:solidFill>
                <a:effectLst>
                  <a:glow rad="228600">
                    <a:schemeClr val="accent5">
                      <a:satMod val="175000"/>
                      <a:alpha val="40000"/>
                    </a:schemeClr>
                  </a:glow>
                </a:effectLst>
              </a:rPr>
              <a:t>Hatip Okullarındaki program çeşitliliği korunarak mesleki ve akademik ders saati ile ders türü azaltılacaktır. Yönelime bağlı modüler bir yapı kurulacaktır.</a:t>
            </a:r>
          </a:p>
        </p:txBody>
      </p:sp>
      <p:sp>
        <p:nvSpPr>
          <p:cNvPr id="10" name="Metin kutusu 9"/>
          <p:cNvSpPr txBox="1"/>
          <p:nvPr/>
        </p:nvSpPr>
        <p:spPr>
          <a:xfrm>
            <a:off x="272716" y="4740489"/>
            <a:ext cx="11774905" cy="523220"/>
          </a:xfrm>
          <a:prstGeom prst="rect">
            <a:avLst/>
          </a:prstGeom>
          <a:noFill/>
        </p:spPr>
        <p:txBody>
          <a:bodyPr wrap="square" rtlCol="0">
            <a:spAutoFit/>
          </a:bodyPr>
          <a:lstStyle/>
          <a:p>
            <a:r>
              <a:rPr lang="tr-TR" sz="2800" b="1" dirty="0" smtClean="0">
                <a:solidFill>
                  <a:sysClr val="windowText" lastClr="000000"/>
                </a:solidFill>
                <a:effectLst>
                  <a:glow rad="228600">
                    <a:schemeClr val="accent2">
                      <a:satMod val="175000"/>
                      <a:alpha val="40000"/>
                    </a:schemeClr>
                  </a:glow>
                </a:effectLst>
              </a:rPr>
              <a:t>İmam </a:t>
            </a:r>
            <a:r>
              <a:rPr lang="tr-TR" sz="2800" b="1" dirty="0">
                <a:solidFill>
                  <a:sysClr val="windowText" lastClr="000000"/>
                </a:solidFill>
                <a:effectLst>
                  <a:glow rad="228600">
                    <a:schemeClr val="accent2">
                      <a:satMod val="175000"/>
                      <a:alpha val="40000"/>
                    </a:schemeClr>
                  </a:glow>
                </a:effectLst>
              </a:rPr>
              <a:t>hatip okullarının müfredat, ders yapısı ve dil yeterlikleri iyileştirilecek.</a:t>
            </a:r>
          </a:p>
        </p:txBody>
      </p:sp>
      <p:sp>
        <p:nvSpPr>
          <p:cNvPr id="11" name="Metin kutusu 10"/>
          <p:cNvSpPr txBox="1"/>
          <p:nvPr/>
        </p:nvSpPr>
        <p:spPr>
          <a:xfrm>
            <a:off x="262641" y="5371604"/>
            <a:ext cx="11774905" cy="954107"/>
          </a:xfrm>
          <a:prstGeom prst="rect">
            <a:avLst/>
          </a:prstGeom>
          <a:noFill/>
        </p:spPr>
        <p:txBody>
          <a:bodyPr wrap="square" rtlCol="0">
            <a:spAutoFit/>
          </a:bodyPr>
          <a:lstStyle/>
          <a:p>
            <a:r>
              <a:rPr lang="tr-TR" sz="2800" b="1" dirty="0" smtClean="0">
                <a:solidFill>
                  <a:sysClr val="windowText" lastClr="000000"/>
                </a:solidFill>
                <a:effectLst>
                  <a:glow rad="228600">
                    <a:schemeClr val="accent5">
                      <a:satMod val="175000"/>
                      <a:alpha val="40000"/>
                    </a:schemeClr>
                  </a:glow>
                </a:effectLst>
              </a:rPr>
              <a:t>İmam </a:t>
            </a:r>
            <a:r>
              <a:rPr lang="tr-TR" sz="2800" b="1" dirty="0">
                <a:solidFill>
                  <a:sysClr val="windowText" lastClr="000000"/>
                </a:solidFill>
                <a:effectLst>
                  <a:glow rad="228600">
                    <a:schemeClr val="accent5">
                      <a:satMod val="175000"/>
                      <a:alpha val="40000"/>
                    </a:schemeClr>
                  </a:glow>
                </a:effectLst>
              </a:rPr>
              <a:t>hatip okulları ve yükseköğretim kurumları arasında iş birlikleri artırılacak.</a:t>
            </a:r>
          </a:p>
        </p:txBody>
      </p:sp>
    </p:spTree>
    <p:extLst>
      <p:ext uri="{BB962C8B-B14F-4D97-AF65-F5344CB8AC3E}">
        <p14:creationId xmlns:p14="http://schemas.microsoft.com/office/powerpoint/2010/main" val="359639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1+#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2" presetClass="entr" presetSubtype="1" fill="hold" nodeType="after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750"/>
                                        <p:tgtEl>
                                          <p:spTgt spid="8"/>
                                        </p:tgtEl>
                                      </p:cBhvr>
                                    </p:animEffect>
                                  </p:childTnLst>
                                </p:cTn>
                              </p:par>
                            </p:childTnLst>
                          </p:cTn>
                        </p:par>
                        <p:par>
                          <p:cTn id="13" fill="hold">
                            <p:stCondLst>
                              <p:cond delay="1250"/>
                            </p:stCondLst>
                            <p:childTnLst>
                              <p:par>
                                <p:cTn id="14" presetID="14" presetClass="entr" presetSubtype="10" fill="hold" grpId="0" nodeType="afterEffect">
                                  <p:stCondLst>
                                    <p:cond delay="250"/>
                                  </p:stCondLst>
                                  <p:iterate type="lt">
                                    <p:tmPct val="10000"/>
                                  </p:iterate>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25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Effect transition="in" filter="wipe(left)">
                                      <p:cBhvr>
                                        <p:cTn id="21" dur="25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iterate type="lt">
                                    <p:tmPct val="10000"/>
                                  </p:iterate>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25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lt">
                                    <p:tmPct val="10000"/>
                                  </p:iterate>
                                  <p:childTnLst>
                                    <p:set>
                                      <p:cBhvr>
                                        <p:cTn id="30" dur="1" fill="hold">
                                          <p:stCondLst>
                                            <p:cond delay="0"/>
                                          </p:stCondLst>
                                        </p:cTn>
                                        <p:tgtEl>
                                          <p:spTgt spid="10"/>
                                        </p:tgtEl>
                                        <p:attrNameLst>
                                          <p:attrName>style.visibility</p:attrName>
                                        </p:attrNameLst>
                                      </p:cBhvr>
                                      <p:to>
                                        <p:strVal val="visible"/>
                                      </p:to>
                                    </p:set>
                                    <p:animEffect transition="in" filter="wipe(left)">
                                      <p:cBhvr>
                                        <p:cTn id="31" dur="25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iterate type="lt">
                                    <p:tmPct val="10000"/>
                                  </p:iterate>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373035" y="0"/>
            <a:ext cx="3818965" cy="6858000"/>
          </a:xfrm>
          <a:prstGeom prst="rect">
            <a:avLst/>
          </a:prstGeom>
          <a:solidFill>
            <a:srgbClr val="43D9ED"/>
          </a:solidFill>
          <a:ln>
            <a:solidFill>
              <a:srgbClr val="43D9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0" y="0"/>
            <a:ext cx="3818965" cy="6858000"/>
          </a:xfrm>
          <a:prstGeom prst="rect">
            <a:avLst/>
          </a:prstGeom>
          <a:solidFill>
            <a:srgbClr val="43D9ED"/>
          </a:solidFill>
          <a:ln>
            <a:solidFill>
              <a:srgbClr val="43D9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rotWithShape="1">
          <a:blip r:embed="rId2"/>
          <a:srcRect l="691" t="392"/>
          <a:stretch/>
        </p:blipFill>
        <p:spPr>
          <a:xfrm>
            <a:off x="2891118" y="26894"/>
            <a:ext cx="6810654" cy="6831106"/>
          </a:xfrm>
          <a:prstGeom prst="rect">
            <a:avLst/>
          </a:prstGeom>
        </p:spPr>
      </p:pic>
    </p:spTree>
    <p:extLst>
      <p:ext uri="{BB962C8B-B14F-4D97-AF65-F5344CB8AC3E}">
        <p14:creationId xmlns:p14="http://schemas.microsoft.com/office/powerpoint/2010/main" val="14287922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9502028" y="4765"/>
            <a:ext cx="2675965" cy="6853235"/>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0" y="4765"/>
            <a:ext cx="2675965" cy="6853235"/>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0" y="1828800"/>
            <a:ext cx="12192000" cy="244736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5" name="Grup 4"/>
          <p:cNvGrpSpPr/>
          <p:nvPr/>
        </p:nvGrpSpPr>
        <p:grpSpPr>
          <a:xfrm>
            <a:off x="1518958" y="0"/>
            <a:ext cx="8915960" cy="6858000"/>
            <a:chOff x="4181475" y="136431"/>
            <a:chExt cx="6934200" cy="5724525"/>
          </a:xfrm>
        </p:grpSpPr>
        <p:pic>
          <p:nvPicPr>
            <p:cNvPr id="2" name="Resim 1"/>
            <p:cNvPicPr>
              <a:picLocks noChangeAspect="1"/>
            </p:cNvPicPr>
            <p:nvPr/>
          </p:nvPicPr>
          <p:blipFill>
            <a:blip r:embed="rId2"/>
            <a:stretch>
              <a:fillRect/>
            </a:stretch>
          </p:blipFill>
          <p:spPr>
            <a:xfrm>
              <a:off x="4181475" y="3127281"/>
              <a:ext cx="3829050" cy="2733675"/>
            </a:xfrm>
            <a:prstGeom prst="rect">
              <a:avLst/>
            </a:prstGeom>
          </p:spPr>
        </p:pic>
        <p:pic>
          <p:nvPicPr>
            <p:cNvPr id="3" name="Resim 2"/>
            <p:cNvPicPr>
              <a:picLocks noChangeAspect="1"/>
            </p:cNvPicPr>
            <p:nvPr/>
          </p:nvPicPr>
          <p:blipFill>
            <a:blip r:embed="rId3"/>
            <a:stretch>
              <a:fillRect/>
            </a:stretch>
          </p:blipFill>
          <p:spPr>
            <a:xfrm>
              <a:off x="8010525" y="136431"/>
              <a:ext cx="3105150" cy="5724525"/>
            </a:xfrm>
            <a:prstGeom prst="rect">
              <a:avLst/>
            </a:prstGeom>
          </p:spPr>
        </p:pic>
        <p:pic>
          <p:nvPicPr>
            <p:cNvPr id="4" name="Resim 3"/>
            <p:cNvPicPr>
              <a:picLocks noChangeAspect="1"/>
            </p:cNvPicPr>
            <p:nvPr/>
          </p:nvPicPr>
          <p:blipFill>
            <a:blip r:embed="rId4"/>
            <a:stretch>
              <a:fillRect/>
            </a:stretch>
          </p:blipFill>
          <p:spPr>
            <a:xfrm>
              <a:off x="4181475" y="136431"/>
              <a:ext cx="3829050" cy="1990725"/>
            </a:xfrm>
            <a:prstGeom prst="rect">
              <a:avLst/>
            </a:prstGeom>
          </p:spPr>
        </p:pic>
      </p:grpSp>
    </p:spTree>
    <p:extLst>
      <p:ext uri="{BB962C8B-B14F-4D97-AF65-F5344CB8AC3E}">
        <p14:creationId xmlns:p14="http://schemas.microsoft.com/office/powerpoint/2010/main" val="1659134556"/>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prstClr val="black"/>
              <a:schemeClr val="accent5">
                <a:tint val="45000"/>
                <a:satMod val="400000"/>
              </a:schemeClr>
            </a:duotone>
          </a:blip>
          <a:stretch>
            <a:fillRect/>
          </a:stretch>
        </p:blipFill>
        <p:spPr>
          <a:xfrm>
            <a:off x="10314010" y="6287638"/>
            <a:ext cx="1955326" cy="533400"/>
          </a:xfrm>
          <a:prstGeom prst="rect">
            <a:avLst/>
          </a:prstGeom>
        </p:spPr>
      </p:pic>
      <p:sp>
        <p:nvSpPr>
          <p:cNvPr id="3" name="Metin kutusu 2"/>
          <p:cNvSpPr txBox="1"/>
          <p:nvPr/>
        </p:nvSpPr>
        <p:spPr>
          <a:xfrm>
            <a:off x="497198" y="173315"/>
            <a:ext cx="11373959" cy="954107"/>
          </a:xfrm>
          <a:prstGeom prst="rect">
            <a:avLst/>
          </a:prstGeom>
          <a:noFill/>
        </p:spPr>
        <p:txBody>
          <a:bodyPr wrap="square" rtlCol="0">
            <a:spAutoFit/>
          </a:bodyPr>
          <a:lstStyle/>
          <a:p>
            <a:pPr lvl="0"/>
            <a:r>
              <a:rPr lang="tr-TR" sz="2800" b="1" dirty="0" smtClean="0"/>
              <a:t>Mesleki </a:t>
            </a:r>
            <a:r>
              <a:rPr lang="tr-TR" sz="2800" b="1" dirty="0"/>
              <a:t>ve teknik ortaöğretim kurumlarının döner sermaye gelirlerinden alınan %15’lik hazine kesintisi %1’e düşürülecektir.</a:t>
            </a:r>
            <a:endParaRPr lang="tr-TR" sz="2800" b="1" dirty="0">
              <a:effectLst>
                <a:glow rad="228600">
                  <a:schemeClr val="accent5">
                    <a:satMod val="175000"/>
                    <a:alpha val="40000"/>
                  </a:schemeClr>
                </a:glow>
              </a:effectLst>
            </a:endParaRPr>
          </a:p>
        </p:txBody>
      </p:sp>
      <p:pic>
        <p:nvPicPr>
          <p:cNvPr id="8" name="Resim 7"/>
          <p:cNvPicPr>
            <a:picLocks noChangeAspect="1"/>
          </p:cNvPicPr>
          <p:nvPr/>
        </p:nvPicPr>
        <p:blipFill rotWithShape="1">
          <a:blip r:embed="rId3"/>
          <a:srcRect t="20180" b="29371"/>
          <a:stretch/>
        </p:blipFill>
        <p:spPr>
          <a:xfrm>
            <a:off x="9312547" y="5437599"/>
            <a:ext cx="2956789" cy="722570"/>
          </a:xfrm>
          <a:prstGeom prst="rect">
            <a:avLst/>
          </a:prstGeom>
        </p:spPr>
      </p:pic>
      <p:sp>
        <p:nvSpPr>
          <p:cNvPr id="9" name="Metin kutusu 8"/>
          <p:cNvSpPr txBox="1"/>
          <p:nvPr/>
        </p:nvSpPr>
        <p:spPr>
          <a:xfrm>
            <a:off x="497197" y="1094471"/>
            <a:ext cx="11373959" cy="954107"/>
          </a:xfrm>
          <a:prstGeom prst="rect">
            <a:avLst/>
          </a:prstGeom>
          <a:noFill/>
        </p:spPr>
        <p:txBody>
          <a:bodyPr wrap="square" rtlCol="0">
            <a:spAutoFit/>
          </a:bodyPr>
          <a:lstStyle/>
          <a:p>
            <a:pPr lvl="0"/>
            <a:r>
              <a:rPr lang="tr-TR" sz="2800" b="1" dirty="0" smtClean="0">
                <a:solidFill>
                  <a:srgbClr val="7030A0"/>
                </a:solidFill>
              </a:rPr>
              <a:t>Mesleki </a:t>
            </a:r>
            <a:r>
              <a:rPr lang="tr-TR" sz="2800" b="1" dirty="0">
                <a:solidFill>
                  <a:srgbClr val="7030A0"/>
                </a:solidFill>
              </a:rPr>
              <a:t>ve teknik eğitimde müfredatlar esnek ve modüler olarak yapılandırılacaktır. Alan eğitimleri 9. sınıfta başlayacaktır.</a:t>
            </a:r>
            <a:endParaRPr lang="tr-TR" sz="2800" b="1" dirty="0">
              <a:solidFill>
                <a:srgbClr val="7030A0"/>
              </a:solidFill>
              <a:effectLst>
                <a:glow rad="228600">
                  <a:schemeClr val="accent5">
                    <a:satMod val="175000"/>
                    <a:alpha val="40000"/>
                  </a:schemeClr>
                </a:glow>
              </a:effectLst>
            </a:endParaRPr>
          </a:p>
        </p:txBody>
      </p:sp>
      <p:sp>
        <p:nvSpPr>
          <p:cNvPr id="10" name="Metin kutusu 9"/>
          <p:cNvSpPr txBox="1"/>
          <p:nvPr/>
        </p:nvSpPr>
        <p:spPr>
          <a:xfrm>
            <a:off x="497197" y="2015626"/>
            <a:ext cx="11373959" cy="1384995"/>
          </a:xfrm>
          <a:prstGeom prst="rect">
            <a:avLst/>
          </a:prstGeom>
          <a:noFill/>
        </p:spPr>
        <p:txBody>
          <a:bodyPr wrap="square" rtlCol="0">
            <a:spAutoFit/>
          </a:bodyPr>
          <a:lstStyle/>
          <a:p>
            <a:pPr lvl="0"/>
            <a:r>
              <a:rPr lang="tr-TR" sz="2800" b="1" dirty="0" smtClean="0"/>
              <a:t>Mesleki </a:t>
            </a:r>
            <a:r>
              <a:rPr lang="tr-TR" sz="2800" b="1" dirty="0"/>
              <a:t>ve teknik eğitim öğrencilerinin, öğrenimleri devam ederken protokol ve iş birlikleriyle gerçek iş ortamlarında kalma süreleri artırılacak, sektörlere göre stratejileri farklılaştırılacaktır.</a:t>
            </a:r>
            <a:endParaRPr lang="tr-TR" sz="2800" b="1" dirty="0">
              <a:effectLst>
                <a:glow rad="228600">
                  <a:schemeClr val="accent5">
                    <a:satMod val="175000"/>
                    <a:alpha val="40000"/>
                  </a:schemeClr>
                </a:glow>
              </a:effectLst>
            </a:endParaRPr>
          </a:p>
        </p:txBody>
      </p:sp>
      <p:sp>
        <p:nvSpPr>
          <p:cNvPr id="11" name="Metin kutusu 10"/>
          <p:cNvSpPr txBox="1"/>
          <p:nvPr/>
        </p:nvSpPr>
        <p:spPr>
          <a:xfrm>
            <a:off x="497196" y="3355813"/>
            <a:ext cx="11373959" cy="954107"/>
          </a:xfrm>
          <a:prstGeom prst="rect">
            <a:avLst/>
          </a:prstGeom>
          <a:noFill/>
        </p:spPr>
        <p:txBody>
          <a:bodyPr wrap="square" rtlCol="0">
            <a:spAutoFit/>
          </a:bodyPr>
          <a:lstStyle/>
          <a:p>
            <a:pPr lvl="0"/>
            <a:r>
              <a:rPr lang="tr-TR" sz="2800" b="1" dirty="0" smtClean="0">
                <a:solidFill>
                  <a:srgbClr val="7030A0"/>
                </a:solidFill>
              </a:rPr>
              <a:t>Türkiye’nin </a:t>
            </a:r>
            <a:r>
              <a:rPr lang="tr-TR" sz="2800" b="1" dirty="0">
                <a:solidFill>
                  <a:srgbClr val="7030A0"/>
                </a:solidFill>
              </a:rPr>
              <a:t>rekabet gücü yüksek millî savunma sanayi sektörüne ara eleman yetiştirilecektir.</a:t>
            </a:r>
            <a:endParaRPr lang="tr-TR" sz="2800" b="1" dirty="0">
              <a:solidFill>
                <a:srgbClr val="7030A0"/>
              </a:solidFill>
              <a:effectLst>
                <a:glow rad="228600">
                  <a:schemeClr val="accent5">
                    <a:satMod val="175000"/>
                    <a:alpha val="40000"/>
                  </a:schemeClr>
                </a:glow>
              </a:effectLst>
            </a:endParaRPr>
          </a:p>
        </p:txBody>
      </p:sp>
      <p:sp>
        <p:nvSpPr>
          <p:cNvPr id="12" name="Metin kutusu 11"/>
          <p:cNvSpPr txBox="1"/>
          <p:nvPr/>
        </p:nvSpPr>
        <p:spPr>
          <a:xfrm>
            <a:off x="497196" y="4229705"/>
            <a:ext cx="11373959" cy="954107"/>
          </a:xfrm>
          <a:prstGeom prst="rect">
            <a:avLst/>
          </a:prstGeom>
          <a:noFill/>
        </p:spPr>
        <p:txBody>
          <a:bodyPr wrap="square" rtlCol="0">
            <a:spAutoFit/>
          </a:bodyPr>
          <a:lstStyle/>
          <a:p>
            <a:pPr lvl="0"/>
            <a:r>
              <a:rPr lang="tr-TR" sz="2800" b="1" dirty="0" smtClean="0"/>
              <a:t>Mesleki </a:t>
            </a:r>
            <a:r>
              <a:rPr lang="tr-TR" sz="2800" b="1" dirty="0"/>
              <a:t>ve teknik eğitim okullarında üretilen başarılı projelere mikro kredi sağlanacaktır.</a:t>
            </a:r>
            <a:endParaRPr lang="tr-TR" sz="2800" b="1" dirty="0">
              <a:effectLst>
                <a:glow rad="228600">
                  <a:schemeClr val="accent5">
                    <a:satMod val="175000"/>
                    <a:alpha val="40000"/>
                  </a:schemeClr>
                </a:glow>
              </a:effectLst>
            </a:endParaRPr>
          </a:p>
        </p:txBody>
      </p:sp>
      <p:sp>
        <p:nvSpPr>
          <p:cNvPr id="13" name="Metin kutusu 12"/>
          <p:cNvSpPr txBox="1"/>
          <p:nvPr/>
        </p:nvSpPr>
        <p:spPr>
          <a:xfrm>
            <a:off x="497195" y="5197645"/>
            <a:ext cx="8598679" cy="1384995"/>
          </a:xfrm>
          <a:prstGeom prst="rect">
            <a:avLst/>
          </a:prstGeom>
          <a:noFill/>
        </p:spPr>
        <p:txBody>
          <a:bodyPr wrap="square" rtlCol="0">
            <a:spAutoFit/>
          </a:bodyPr>
          <a:lstStyle/>
          <a:p>
            <a:pPr lvl="0"/>
            <a:r>
              <a:rPr lang="tr-TR" sz="2800" b="1" dirty="0" smtClean="0">
                <a:solidFill>
                  <a:srgbClr val="7030A0"/>
                </a:solidFill>
              </a:rPr>
              <a:t>Türkiye’nin </a:t>
            </a:r>
            <a:r>
              <a:rPr lang="tr-TR" sz="2800" b="1" dirty="0">
                <a:solidFill>
                  <a:srgbClr val="7030A0"/>
                </a:solidFill>
              </a:rPr>
              <a:t>dış ticaretinde ihtiyaç duyulan nitelikli ara eleman ihtiyacını karşılamak üzere yurt dışında mesleki ve teknik eğitim imkânları oluşturulacaktır.</a:t>
            </a:r>
            <a:endParaRPr lang="tr-TR" sz="2800" b="1" dirty="0">
              <a:solidFill>
                <a:srgbClr val="7030A0"/>
              </a:solidFill>
              <a:effectLst>
                <a:glow rad="228600">
                  <a:schemeClr val="accent5">
                    <a:satMod val="175000"/>
                    <a:alpha val="40000"/>
                  </a:schemeClr>
                </a:glow>
              </a:effectLst>
            </a:endParaRPr>
          </a:p>
        </p:txBody>
      </p:sp>
      <p:sp>
        <p:nvSpPr>
          <p:cNvPr id="14" name="Metin kutusu 13"/>
          <p:cNvSpPr txBox="1"/>
          <p:nvPr/>
        </p:nvSpPr>
        <p:spPr>
          <a:xfrm>
            <a:off x="497195" y="387893"/>
            <a:ext cx="11373959" cy="523220"/>
          </a:xfrm>
          <a:prstGeom prst="rect">
            <a:avLst/>
          </a:prstGeom>
          <a:noFill/>
        </p:spPr>
        <p:txBody>
          <a:bodyPr wrap="square" rtlCol="0">
            <a:spAutoFit/>
          </a:bodyPr>
          <a:lstStyle/>
          <a:p>
            <a:pPr lvl="0"/>
            <a:r>
              <a:rPr lang="tr-TR" sz="2800" b="1" dirty="0" smtClean="0">
                <a:solidFill>
                  <a:srgbClr val="7030A0"/>
                </a:solidFill>
              </a:rPr>
              <a:t>Mesleki </a:t>
            </a:r>
            <a:r>
              <a:rPr lang="tr-TR" sz="2800" b="1" dirty="0">
                <a:solidFill>
                  <a:srgbClr val="7030A0"/>
                </a:solidFill>
              </a:rPr>
              <a:t>ve teknik eğitime atfedilen değerin artırılması sağlanacak.</a:t>
            </a:r>
            <a:endParaRPr lang="tr-TR" sz="2800" b="1" dirty="0">
              <a:solidFill>
                <a:srgbClr val="7030A0"/>
              </a:solidFill>
              <a:effectLst>
                <a:glow rad="228600">
                  <a:schemeClr val="accent5">
                    <a:satMod val="175000"/>
                    <a:alpha val="40000"/>
                  </a:schemeClr>
                </a:glow>
              </a:effectLst>
            </a:endParaRPr>
          </a:p>
        </p:txBody>
      </p:sp>
      <p:sp>
        <p:nvSpPr>
          <p:cNvPr id="15" name="Metin kutusu 14"/>
          <p:cNvSpPr txBox="1"/>
          <p:nvPr/>
        </p:nvSpPr>
        <p:spPr>
          <a:xfrm>
            <a:off x="497195" y="920171"/>
            <a:ext cx="11373959" cy="523220"/>
          </a:xfrm>
          <a:prstGeom prst="rect">
            <a:avLst/>
          </a:prstGeom>
          <a:noFill/>
        </p:spPr>
        <p:txBody>
          <a:bodyPr wrap="square" rtlCol="0">
            <a:spAutoFit/>
          </a:bodyPr>
          <a:lstStyle/>
          <a:p>
            <a:pPr lvl="0"/>
            <a:r>
              <a:rPr lang="tr-TR" sz="2800" b="1" dirty="0" smtClean="0"/>
              <a:t>Mesleki </a:t>
            </a:r>
            <a:r>
              <a:rPr lang="tr-TR" sz="2800" b="1" dirty="0"/>
              <a:t>ve teknik eğitimde rehberlik, erişim imkânları artırılacak.</a:t>
            </a:r>
            <a:endParaRPr lang="tr-TR" sz="2800" b="1" dirty="0">
              <a:effectLst>
                <a:glow rad="228600">
                  <a:schemeClr val="accent5">
                    <a:satMod val="175000"/>
                    <a:alpha val="40000"/>
                  </a:schemeClr>
                </a:glow>
              </a:effectLst>
            </a:endParaRPr>
          </a:p>
        </p:txBody>
      </p:sp>
      <p:sp>
        <p:nvSpPr>
          <p:cNvPr id="16" name="Metin kutusu 15"/>
          <p:cNvSpPr txBox="1"/>
          <p:nvPr/>
        </p:nvSpPr>
        <p:spPr>
          <a:xfrm>
            <a:off x="497195" y="1488662"/>
            <a:ext cx="11373959" cy="523220"/>
          </a:xfrm>
          <a:prstGeom prst="rect">
            <a:avLst/>
          </a:prstGeom>
          <a:noFill/>
        </p:spPr>
        <p:txBody>
          <a:bodyPr wrap="square" rtlCol="0">
            <a:spAutoFit/>
          </a:bodyPr>
          <a:lstStyle/>
          <a:p>
            <a:pPr lvl="0"/>
            <a:r>
              <a:rPr lang="tr-TR" sz="2800" b="1" dirty="0" smtClean="0">
                <a:solidFill>
                  <a:srgbClr val="7030A0"/>
                </a:solidFill>
              </a:rPr>
              <a:t>Yeni </a:t>
            </a:r>
            <a:r>
              <a:rPr lang="tr-TR" sz="2800" b="1" dirty="0">
                <a:solidFill>
                  <a:srgbClr val="7030A0"/>
                </a:solidFill>
              </a:rPr>
              <a:t>nesil müfredatlar geliştirilecek.</a:t>
            </a:r>
            <a:endParaRPr lang="tr-TR" sz="2800" b="1" dirty="0">
              <a:solidFill>
                <a:srgbClr val="7030A0"/>
              </a:solidFill>
              <a:effectLst>
                <a:glow rad="228600">
                  <a:schemeClr val="accent5">
                    <a:satMod val="175000"/>
                    <a:alpha val="40000"/>
                  </a:schemeClr>
                </a:glow>
              </a:effectLst>
            </a:endParaRPr>
          </a:p>
        </p:txBody>
      </p:sp>
      <p:sp>
        <p:nvSpPr>
          <p:cNvPr id="17" name="Metin kutusu 16"/>
          <p:cNvSpPr txBox="1"/>
          <p:nvPr/>
        </p:nvSpPr>
        <p:spPr>
          <a:xfrm>
            <a:off x="497195" y="2031450"/>
            <a:ext cx="11373959" cy="523220"/>
          </a:xfrm>
          <a:prstGeom prst="rect">
            <a:avLst/>
          </a:prstGeom>
          <a:noFill/>
        </p:spPr>
        <p:txBody>
          <a:bodyPr wrap="square" rtlCol="0">
            <a:spAutoFit/>
          </a:bodyPr>
          <a:lstStyle/>
          <a:p>
            <a:pPr lvl="0"/>
            <a:r>
              <a:rPr lang="tr-TR" sz="2800" b="1" dirty="0" smtClean="0"/>
              <a:t>Eğitim </a:t>
            </a:r>
            <a:r>
              <a:rPr lang="tr-TR" sz="2800" b="1" dirty="0"/>
              <a:t>ortamları ve insan kaynakları geliştirilecek.</a:t>
            </a:r>
            <a:endParaRPr lang="tr-TR" sz="2800" b="1" dirty="0">
              <a:effectLst>
                <a:glow rad="228600">
                  <a:schemeClr val="accent5">
                    <a:satMod val="175000"/>
                    <a:alpha val="40000"/>
                  </a:schemeClr>
                </a:glow>
              </a:effectLst>
            </a:endParaRPr>
          </a:p>
        </p:txBody>
      </p:sp>
      <p:sp>
        <p:nvSpPr>
          <p:cNvPr id="18" name="Metin kutusu 17"/>
          <p:cNvSpPr txBox="1"/>
          <p:nvPr/>
        </p:nvSpPr>
        <p:spPr>
          <a:xfrm>
            <a:off x="497195" y="2581374"/>
            <a:ext cx="11373959" cy="954107"/>
          </a:xfrm>
          <a:prstGeom prst="rect">
            <a:avLst/>
          </a:prstGeom>
          <a:noFill/>
        </p:spPr>
        <p:txBody>
          <a:bodyPr wrap="square" rtlCol="0">
            <a:spAutoFit/>
          </a:bodyPr>
          <a:lstStyle/>
          <a:p>
            <a:pPr lvl="0"/>
            <a:r>
              <a:rPr lang="tr-TR" sz="2800" b="1" dirty="0" smtClean="0">
                <a:solidFill>
                  <a:srgbClr val="7030A0"/>
                </a:solidFill>
              </a:rPr>
              <a:t>Yurt </a:t>
            </a:r>
            <a:r>
              <a:rPr lang="tr-TR" sz="2800" b="1" dirty="0">
                <a:solidFill>
                  <a:srgbClr val="7030A0"/>
                </a:solidFill>
              </a:rPr>
              <a:t>dışında yatırım yapan iş insanlarının ihtiyaç duyduğu meslek elemanları yetiştirilecek.</a:t>
            </a:r>
            <a:endParaRPr lang="tr-TR" sz="2800" b="1" dirty="0">
              <a:solidFill>
                <a:srgbClr val="7030A0"/>
              </a:solidFill>
              <a:effectLst>
                <a:glow rad="228600">
                  <a:schemeClr val="accent5">
                    <a:satMod val="175000"/>
                    <a:alpha val="40000"/>
                  </a:schemeClr>
                </a:glow>
              </a:effectLst>
            </a:endParaRPr>
          </a:p>
        </p:txBody>
      </p:sp>
      <p:sp>
        <p:nvSpPr>
          <p:cNvPr id="19" name="Metin kutusu 18"/>
          <p:cNvSpPr txBox="1"/>
          <p:nvPr/>
        </p:nvSpPr>
        <p:spPr>
          <a:xfrm>
            <a:off x="497194" y="3523127"/>
            <a:ext cx="11373959" cy="523220"/>
          </a:xfrm>
          <a:prstGeom prst="rect">
            <a:avLst/>
          </a:prstGeom>
          <a:noFill/>
        </p:spPr>
        <p:txBody>
          <a:bodyPr wrap="square" rtlCol="0">
            <a:spAutoFit/>
          </a:bodyPr>
          <a:lstStyle/>
          <a:p>
            <a:pPr lvl="0"/>
            <a:r>
              <a:rPr lang="tr-TR" sz="2800" b="1" dirty="0" smtClean="0"/>
              <a:t>Mesleki </a:t>
            </a:r>
            <a:r>
              <a:rPr lang="tr-TR" sz="2800" b="1" dirty="0"/>
              <a:t>ve teknik eğitimde eğitim istihdam- üretim ilişkisi güçlendirilecek.</a:t>
            </a:r>
            <a:endParaRPr lang="tr-TR" sz="2800" b="1" dirty="0">
              <a:effectLst>
                <a:glow rad="228600">
                  <a:schemeClr val="accent5">
                    <a:satMod val="175000"/>
                    <a:alpha val="40000"/>
                  </a:schemeClr>
                </a:glow>
              </a:effectLst>
            </a:endParaRPr>
          </a:p>
        </p:txBody>
      </p:sp>
      <p:sp>
        <p:nvSpPr>
          <p:cNvPr id="20" name="Metin kutusu 19"/>
          <p:cNvSpPr txBox="1"/>
          <p:nvPr/>
        </p:nvSpPr>
        <p:spPr>
          <a:xfrm>
            <a:off x="497194" y="4033993"/>
            <a:ext cx="11373959" cy="954107"/>
          </a:xfrm>
          <a:prstGeom prst="rect">
            <a:avLst/>
          </a:prstGeom>
          <a:noFill/>
        </p:spPr>
        <p:txBody>
          <a:bodyPr wrap="square" rtlCol="0">
            <a:spAutoFit/>
          </a:bodyPr>
          <a:lstStyle/>
          <a:p>
            <a:pPr lvl="0"/>
            <a:r>
              <a:rPr lang="tr-TR" sz="2800" b="1" dirty="0" smtClean="0">
                <a:solidFill>
                  <a:srgbClr val="7030A0"/>
                </a:solidFill>
              </a:rPr>
              <a:t>Yerli </a:t>
            </a:r>
            <a:r>
              <a:rPr lang="tr-TR" sz="2800" b="1" dirty="0">
                <a:solidFill>
                  <a:srgbClr val="7030A0"/>
                </a:solidFill>
              </a:rPr>
              <a:t>ve milli savunma sanayinin ihtiyaç duyduğu nitelikli insan gücü yetiştirilecek.</a:t>
            </a:r>
            <a:endParaRPr lang="tr-TR" sz="2800" b="1" dirty="0">
              <a:solidFill>
                <a:srgbClr val="7030A0"/>
              </a:solidFill>
              <a:effectLst>
                <a:glow rad="228600">
                  <a:schemeClr val="accent5">
                    <a:satMod val="175000"/>
                    <a:alpha val="40000"/>
                  </a:schemeClr>
                </a:glow>
              </a:effectLst>
            </a:endParaRPr>
          </a:p>
        </p:txBody>
      </p:sp>
    </p:spTree>
    <p:extLst>
      <p:ext uri="{BB962C8B-B14F-4D97-AF65-F5344CB8AC3E}">
        <p14:creationId xmlns:p14="http://schemas.microsoft.com/office/powerpoint/2010/main" val="34734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1+#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2" presetClass="entr" presetSubtype="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750"/>
                                        <p:tgtEl>
                                          <p:spTgt spid="8"/>
                                        </p:tgtEl>
                                      </p:cBhvr>
                                    </p:animEffect>
                                  </p:childTnLst>
                                </p:cTn>
                              </p:par>
                            </p:childTnLst>
                          </p:cTn>
                        </p:par>
                        <p:par>
                          <p:cTn id="13" fill="hold">
                            <p:stCondLst>
                              <p:cond delay="1000"/>
                            </p:stCondLst>
                            <p:childTnLst>
                              <p:par>
                                <p:cTn id="14" presetID="16" presetClass="entr" presetSubtype="21" fill="hold" grpId="0" nodeType="after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outVertical)">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outVertical)">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1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outVertical)">
                                      <p:cBhvr>
                                        <p:cTn id="41" dur="1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xit" presetSubtype="37" fill="hold" grpId="1" nodeType="clickEffect">
                                  <p:stCondLst>
                                    <p:cond delay="0"/>
                                  </p:stCondLst>
                                  <p:childTnLst>
                                    <p:animEffect transition="out" filter="barn(outVertical)">
                                      <p:cBhvr>
                                        <p:cTn id="45" dur="1000"/>
                                        <p:tgtEl>
                                          <p:spTgt spid="3"/>
                                        </p:tgtEl>
                                      </p:cBhvr>
                                    </p:animEffect>
                                    <p:set>
                                      <p:cBhvr>
                                        <p:cTn id="46" dur="1" fill="hold">
                                          <p:stCondLst>
                                            <p:cond delay="999"/>
                                          </p:stCondLst>
                                        </p:cTn>
                                        <p:tgtEl>
                                          <p:spTgt spid="3"/>
                                        </p:tgtEl>
                                        <p:attrNameLst>
                                          <p:attrName>style.visibility</p:attrName>
                                        </p:attrNameLst>
                                      </p:cBhvr>
                                      <p:to>
                                        <p:strVal val="hidden"/>
                                      </p:to>
                                    </p:set>
                                  </p:childTnLst>
                                </p:cTn>
                              </p:par>
                              <p:par>
                                <p:cTn id="47" presetID="16" presetClass="exit" presetSubtype="21" fill="hold" grpId="1" nodeType="withEffect">
                                  <p:stCondLst>
                                    <p:cond delay="0"/>
                                  </p:stCondLst>
                                  <p:childTnLst>
                                    <p:animEffect transition="out" filter="barn(inVertical)">
                                      <p:cBhvr>
                                        <p:cTn id="48" dur="1000"/>
                                        <p:tgtEl>
                                          <p:spTgt spid="9"/>
                                        </p:tgtEl>
                                      </p:cBhvr>
                                    </p:animEffect>
                                    <p:set>
                                      <p:cBhvr>
                                        <p:cTn id="49" dur="1" fill="hold">
                                          <p:stCondLst>
                                            <p:cond delay="999"/>
                                          </p:stCondLst>
                                        </p:cTn>
                                        <p:tgtEl>
                                          <p:spTgt spid="9"/>
                                        </p:tgtEl>
                                        <p:attrNameLst>
                                          <p:attrName>style.visibility</p:attrName>
                                        </p:attrNameLst>
                                      </p:cBhvr>
                                      <p:to>
                                        <p:strVal val="hidden"/>
                                      </p:to>
                                    </p:set>
                                  </p:childTnLst>
                                </p:cTn>
                              </p:par>
                              <p:par>
                                <p:cTn id="50" presetID="16" presetClass="exit" presetSubtype="37" fill="hold" grpId="1" nodeType="withEffect">
                                  <p:stCondLst>
                                    <p:cond delay="0"/>
                                  </p:stCondLst>
                                  <p:childTnLst>
                                    <p:animEffect transition="out" filter="barn(outVertical)">
                                      <p:cBhvr>
                                        <p:cTn id="51" dur="1000"/>
                                        <p:tgtEl>
                                          <p:spTgt spid="10"/>
                                        </p:tgtEl>
                                      </p:cBhvr>
                                    </p:animEffect>
                                    <p:set>
                                      <p:cBhvr>
                                        <p:cTn id="52" dur="1" fill="hold">
                                          <p:stCondLst>
                                            <p:cond delay="999"/>
                                          </p:stCondLst>
                                        </p:cTn>
                                        <p:tgtEl>
                                          <p:spTgt spid="10"/>
                                        </p:tgtEl>
                                        <p:attrNameLst>
                                          <p:attrName>style.visibility</p:attrName>
                                        </p:attrNameLst>
                                      </p:cBhvr>
                                      <p:to>
                                        <p:strVal val="hidden"/>
                                      </p:to>
                                    </p:set>
                                  </p:childTnLst>
                                </p:cTn>
                              </p:par>
                              <p:par>
                                <p:cTn id="53" presetID="16" presetClass="exit" presetSubtype="21" fill="hold" grpId="1" nodeType="withEffect">
                                  <p:stCondLst>
                                    <p:cond delay="0"/>
                                  </p:stCondLst>
                                  <p:childTnLst>
                                    <p:animEffect transition="out" filter="barn(inVertical)">
                                      <p:cBhvr>
                                        <p:cTn id="54" dur="1000"/>
                                        <p:tgtEl>
                                          <p:spTgt spid="11"/>
                                        </p:tgtEl>
                                      </p:cBhvr>
                                    </p:animEffect>
                                    <p:set>
                                      <p:cBhvr>
                                        <p:cTn id="55" dur="1" fill="hold">
                                          <p:stCondLst>
                                            <p:cond delay="999"/>
                                          </p:stCondLst>
                                        </p:cTn>
                                        <p:tgtEl>
                                          <p:spTgt spid="11"/>
                                        </p:tgtEl>
                                        <p:attrNameLst>
                                          <p:attrName>style.visibility</p:attrName>
                                        </p:attrNameLst>
                                      </p:cBhvr>
                                      <p:to>
                                        <p:strVal val="hidden"/>
                                      </p:to>
                                    </p:set>
                                  </p:childTnLst>
                                </p:cTn>
                              </p:par>
                              <p:par>
                                <p:cTn id="56" presetID="16" presetClass="exit" presetSubtype="37" fill="hold" grpId="1" nodeType="withEffect">
                                  <p:stCondLst>
                                    <p:cond delay="0"/>
                                  </p:stCondLst>
                                  <p:childTnLst>
                                    <p:animEffect transition="out" filter="barn(outVertical)">
                                      <p:cBhvr>
                                        <p:cTn id="57" dur="1000"/>
                                        <p:tgtEl>
                                          <p:spTgt spid="12"/>
                                        </p:tgtEl>
                                      </p:cBhvr>
                                    </p:animEffect>
                                    <p:set>
                                      <p:cBhvr>
                                        <p:cTn id="58" dur="1" fill="hold">
                                          <p:stCondLst>
                                            <p:cond delay="999"/>
                                          </p:stCondLst>
                                        </p:cTn>
                                        <p:tgtEl>
                                          <p:spTgt spid="12"/>
                                        </p:tgtEl>
                                        <p:attrNameLst>
                                          <p:attrName>style.visibility</p:attrName>
                                        </p:attrNameLst>
                                      </p:cBhvr>
                                      <p:to>
                                        <p:strVal val="hidden"/>
                                      </p:to>
                                    </p:set>
                                  </p:childTnLst>
                                </p:cTn>
                              </p:par>
                              <p:par>
                                <p:cTn id="59" presetID="16" presetClass="exit" presetSubtype="21" fill="hold" grpId="1" nodeType="withEffect">
                                  <p:stCondLst>
                                    <p:cond delay="0"/>
                                  </p:stCondLst>
                                  <p:childTnLst>
                                    <p:animEffect transition="out" filter="barn(inVertical)">
                                      <p:cBhvr>
                                        <p:cTn id="60" dur="1000"/>
                                        <p:tgtEl>
                                          <p:spTgt spid="13"/>
                                        </p:tgtEl>
                                      </p:cBhvr>
                                    </p:animEffect>
                                    <p:set>
                                      <p:cBhvr>
                                        <p:cTn id="61" dur="1" fill="hold">
                                          <p:stCondLst>
                                            <p:cond delay="999"/>
                                          </p:stCondLst>
                                        </p:cTn>
                                        <p:tgtEl>
                                          <p:spTgt spid="13"/>
                                        </p:tgtEl>
                                        <p:attrNameLst>
                                          <p:attrName>style.visibility</p:attrName>
                                        </p:attrNameLst>
                                      </p:cBhvr>
                                      <p:to>
                                        <p:strVal val="hidden"/>
                                      </p:to>
                                    </p:set>
                                  </p:childTnLst>
                                </p:cTn>
                              </p:par>
                            </p:childTnLst>
                          </p:cTn>
                        </p:par>
                        <p:par>
                          <p:cTn id="62" fill="hold">
                            <p:stCondLst>
                              <p:cond delay="1000"/>
                            </p:stCondLst>
                            <p:childTnLst>
                              <p:par>
                                <p:cTn id="63" presetID="22" presetClass="entr" presetSubtype="8" fill="hold" grpId="0" nodeType="afterEffect">
                                  <p:stCondLst>
                                    <p:cond delay="25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10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right)">
                                      <p:cBhvr>
                                        <p:cTn id="70" dur="10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10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wipe(right)">
                                      <p:cBhvr>
                                        <p:cTn id="80" dur="1000"/>
                                        <p:tgtEl>
                                          <p:spTgt spid="17"/>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left)">
                                      <p:cBhvr>
                                        <p:cTn id="85" dur="100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right)">
                                      <p:cBhvr>
                                        <p:cTn id="90" dur="1000"/>
                                        <p:tgtEl>
                                          <p:spTgt spid="1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p:bldP spid="9" grpId="1"/>
      <p:bldP spid="10" grpId="0"/>
      <p:bldP spid="10" grpId="1"/>
      <p:bldP spid="11" grpId="0"/>
      <p:bldP spid="11" grpId="1"/>
      <p:bldP spid="12" grpId="0"/>
      <p:bldP spid="12" grpId="1"/>
      <p:bldP spid="13" grpId="0"/>
      <p:bldP spid="13" grpId="1"/>
      <p:bldP spid="14" grpId="0"/>
      <p:bldP spid="15" grpId="0"/>
      <p:bldP spid="16" grpId="0"/>
      <p:bldP spid="17" grpId="0"/>
      <p:bldP spid="18" grpId="0"/>
      <p:bldP spid="19"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8763000" y="0"/>
            <a:ext cx="3429000" cy="6858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0" y="0"/>
            <a:ext cx="3429000" cy="6858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5" name="Grup 4"/>
          <p:cNvGrpSpPr/>
          <p:nvPr/>
        </p:nvGrpSpPr>
        <p:grpSpPr>
          <a:xfrm>
            <a:off x="705409" y="0"/>
            <a:ext cx="8895791" cy="6858000"/>
            <a:chOff x="1095374" y="576262"/>
            <a:chExt cx="7853363" cy="5705475"/>
          </a:xfrm>
        </p:grpSpPr>
        <p:pic>
          <p:nvPicPr>
            <p:cNvPr id="2" name="Resim 1"/>
            <p:cNvPicPr>
              <a:picLocks noChangeAspect="1"/>
            </p:cNvPicPr>
            <p:nvPr/>
          </p:nvPicPr>
          <p:blipFill>
            <a:blip r:embed="rId2"/>
            <a:stretch>
              <a:fillRect/>
            </a:stretch>
          </p:blipFill>
          <p:spPr>
            <a:xfrm>
              <a:off x="3243262" y="576262"/>
              <a:ext cx="5705475" cy="5705475"/>
            </a:xfrm>
            <a:prstGeom prst="rect">
              <a:avLst/>
            </a:prstGeom>
          </p:spPr>
        </p:pic>
        <p:pic>
          <p:nvPicPr>
            <p:cNvPr id="4" name="Resim 3"/>
            <p:cNvPicPr>
              <a:picLocks noChangeAspect="1"/>
            </p:cNvPicPr>
            <p:nvPr/>
          </p:nvPicPr>
          <p:blipFill>
            <a:blip r:embed="rId3"/>
            <a:stretch>
              <a:fillRect/>
            </a:stretch>
          </p:blipFill>
          <p:spPr>
            <a:xfrm>
              <a:off x="1095374" y="576262"/>
              <a:ext cx="4295775" cy="2657475"/>
            </a:xfrm>
            <a:prstGeom prst="rect">
              <a:avLst/>
            </a:prstGeom>
          </p:spPr>
        </p:pic>
      </p:grpSp>
    </p:spTree>
    <p:extLst>
      <p:ext uri="{BB962C8B-B14F-4D97-AF65-F5344CB8AC3E}">
        <p14:creationId xmlns:p14="http://schemas.microsoft.com/office/powerpoint/2010/main" val="335398254"/>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prstClr val="black"/>
              <a:schemeClr val="accent5">
                <a:tint val="45000"/>
                <a:satMod val="400000"/>
              </a:schemeClr>
            </a:duotone>
          </a:blip>
          <a:stretch>
            <a:fillRect/>
          </a:stretch>
        </p:blipFill>
        <p:spPr>
          <a:xfrm>
            <a:off x="10314010" y="6287638"/>
            <a:ext cx="1955326" cy="533400"/>
          </a:xfrm>
          <a:prstGeom prst="rect">
            <a:avLst/>
          </a:prstGeom>
        </p:spPr>
      </p:pic>
      <p:sp>
        <p:nvSpPr>
          <p:cNvPr id="3" name="Metin kutusu 2"/>
          <p:cNvSpPr txBox="1"/>
          <p:nvPr/>
        </p:nvSpPr>
        <p:spPr>
          <a:xfrm>
            <a:off x="586709" y="725938"/>
            <a:ext cx="11682627" cy="1077218"/>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chemeClr val="tx1">
                      <a:alpha val="40000"/>
                    </a:schemeClr>
                  </a:glow>
                </a:effectLst>
              </a:rPr>
              <a:t>Özel </a:t>
            </a:r>
            <a:r>
              <a:rPr lang="tr-TR" sz="3200" dirty="0">
                <a:ln>
                  <a:solidFill>
                    <a:schemeClr val="bg1"/>
                  </a:solidFill>
                </a:ln>
                <a:solidFill>
                  <a:schemeClr val="bg1"/>
                </a:solidFill>
                <a:effectLst>
                  <a:glow rad="228600">
                    <a:schemeClr val="tx1">
                      <a:alpha val="40000"/>
                    </a:schemeClr>
                  </a:glow>
                </a:effectLst>
              </a:rPr>
              <a:t>öğretimde haksız rekabet olmaması için gereken önlemler çeşitlendirilecektir.</a:t>
            </a:r>
          </a:p>
        </p:txBody>
      </p:sp>
      <p:sp>
        <p:nvSpPr>
          <p:cNvPr id="4" name="Metin kutusu 3"/>
          <p:cNvSpPr txBox="1"/>
          <p:nvPr/>
        </p:nvSpPr>
        <p:spPr>
          <a:xfrm>
            <a:off x="539026" y="2116749"/>
            <a:ext cx="11682627" cy="1077218"/>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chemeClr val="accent5">
                      <a:satMod val="175000"/>
                      <a:alpha val="40000"/>
                    </a:schemeClr>
                  </a:glow>
                </a:effectLst>
              </a:rPr>
              <a:t>Özel </a:t>
            </a:r>
            <a:r>
              <a:rPr lang="tr-TR" sz="3200" dirty="0">
                <a:ln>
                  <a:solidFill>
                    <a:schemeClr val="bg1"/>
                  </a:solidFill>
                </a:ln>
                <a:solidFill>
                  <a:schemeClr val="bg1"/>
                </a:solidFill>
                <a:effectLst>
                  <a:glow rad="228600">
                    <a:schemeClr val="accent5">
                      <a:satMod val="175000"/>
                      <a:alpha val="40000"/>
                    </a:schemeClr>
                  </a:glow>
                </a:effectLst>
              </a:rPr>
              <a:t>öğretim kurumlarına yönelik teftiş ve rehberlik sistemleri, öğrenme merkezli olarak dönüştürülecektir.</a:t>
            </a:r>
          </a:p>
        </p:txBody>
      </p:sp>
      <p:pic>
        <p:nvPicPr>
          <p:cNvPr id="8" name="Resim 7"/>
          <p:cNvPicPr>
            <a:picLocks noChangeAspect="1"/>
          </p:cNvPicPr>
          <p:nvPr/>
        </p:nvPicPr>
        <p:blipFill rotWithShape="1">
          <a:blip r:embed="rId3"/>
          <a:srcRect t="29182" r="25483" b="49223"/>
          <a:stretch/>
        </p:blipFill>
        <p:spPr>
          <a:xfrm>
            <a:off x="-80210" y="6136105"/>
            <a:ext cx="3625959" cy="689811"/>
          </a:xfrm>
          <a:prstGeom prst="rect">
            <a:avLst/>
          </a:prstGeom>
        </p:spPr>
      </p:pic>
      <p:sp>
        <p:nvSpPr>
          <p:cNvPr id="9" name="Metin kutusu 8"/>
          <p:cNvSpPr txBox="1"/>
          <p:nvPr/>
        </p:nvSpPr>
        <p:spPr>
          <a:xfrm>
            <a:off x="586709" y="3512052"/>
            <a:ext cx="11682627" cy="1077218"/>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chemeClr val="tx1">
                      <a:alpha val="40000"/>
                    </a:schemeClr>
                  </a:glow>
                </a:effectLst>
              </a:rPr>
              <a:t>Yenilikçi </a:t>
            </a:r>
            <a:r>
              <a:rPr lang="tr-TR" sz="3200" dirty="0">
                <a:ln>
                  <a:solidFill>
                    <a:schemeClr val="bg1"/>
                  </a:solidFill>
                </a:ln>
                <a:solidFill>
                  <a:schemeClr val="bg1"/>
                </a:solidFill>
                <a:effectLst>
                  <a:glow rad="228600">
                    <a:schemeClr val="tx1">
                      <a:alpha val="40000"/>
                    </a:schemeClr>
                  </a:glow>
                </a:effectLst>
              </a:rPr>
              <a:t>uygulamaların hayata geçirilmesine yönelik özel ve resmi eğitim kurumları arasında iş birlikleri desteklenecektir.</a:t>
            </a:r>
          </a:p>
        </p:txBody>
      </p:sp>
      <p:sp>
        <p:nvSpPr>
          <p:cNvPr id="10" name="Metin kutusu 9"/>
          <p:cNvSpPr txBox="1"/>
          <p:nvPr/>
        </p:nvSpPr>
        <p:spPr>
          <a:xfrm>
            <a:off x="354542" y="561861"/>
            <a:ext cx="11682627" cy="1077218"/>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chemeClr val="accent5">
                      <a:satMod val="175000"/>
                      <a:alpha val="40000"/>
                    </a:schemeClr>
                  </a:glow>
                </a:effectLst>
              </a:rPr>
              <a:t>Özel </a:t>
            </a:r>
            <a:r>
              <a:rPr lang="tr-TR" sz="3200" dirty="0">
                <a:ln>
                  <a:solidFill>
                    <a:schemeClr val="bg1"/>
                  </a:solidFill>
                </a:ln>
                <a:solidFill>
                  <a:schemeClr val="bg1"/>
                </a:solidFill>
                <a:effectLst>
                  <a:glow rad="228600">
                    <a:schemeClr val="accent5">
                      <a:satMod val="175000"/>
                      <a:alpha val="40000"/>
                    </a:schemeClr>
                  </a:glow>
                </a:effectLst>
              </a:rPr>
              <a:t>öğretim kurumlarının mahalli ve merkezi kamu kurumlarıyla olan ilişkisine yönelik bürokratik iş ve işlemler sadeleştirilecektir.</a:t>
            </a:r>
          </a:p>
        </p:txBody>
      </p:sp>
      <p:sp>
        <p:nvSpPr>
          <p:cNvPr id="11" name="Metin kutusu 10"/>
          <p:cNvSpPr txBox="1"/>
          <p:nvPr/>
        </p:nvSpPr>
        <p:spPr>
          <a:xfrm>
            <a:off x="354541" y="2121241"/>
            <a:ext cx="11682627" cy="1077218"/>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chemeClr val="tx1">
                      <a:alpha val="40000"/>
                    </a:schemeClr>
                  </a:glow>
                </a:effectLst>
              </a:rPr>
              <a:t>Özel </a:t>
            </a:r>
            <a:r>
              <a:rPr lang="tr-TR" sz="3200" dirty="0">
                <a:ln>
                  <a:solidFill>
                    <a:schemeClr val="bg1"/>
                  </a:solidFill>
                </a:ln>
                <a:solidFill>
                  <a:schemeClr val="bg1"/>
                </a:solidFill>
                <a:effectLst>
                  <a:glow rad="228600">
                    <a:schemeClr val="tx1">
                      <a:alpha val="40000"/>
                    </a:schemeClr>
                  </a:glow>
                </a:effectLst>
              </a:rPr>
              <a:t>öğretim kurumlarına yönelik yönetim ve teftiş yapısının etkililiği artırılacak.</a:t>
            </a:r>
          </a:p>
        </p:txBody>
      </p:sp>
      <p:sp>
        <p:nvSpPr>
          <p:cNvPr id="12" name="Metin kutusu 11"/>
          <p:cNvSpPr txBox="1"/>
          <p:nvPr/>
        </p:nvSpPr>
        <p:spPr>
          <a:xfrm>
            <a:off x="354541" y="3519687"/>
            <a:ext cx="11682627" cy="1077218"/>
          </a:xfrm>
          <a:prstGeom prst="rect">
            <a:avLst/>
          </a:prstGeom>
          <a:noFill/>
          <a:ln>
            <a:noFill/>
          </a:ln>
        </p:spPr>
        <p:txBody>
          <a:bodyPr wrap="square" rtlCol="0">
            <a:spAutoFit/>
          </a:bodyPr>
          <a:lstStyle/>
          <a:p>
            <a:r>
              <a:rPr lang="tr-TR" sz="3200" dirty="0" smtClean="0">
                <a:ln>
                  <a:solidFill>
                    <a:schemeClr val="bg1"/>
                  </a:solidFill>
                </a:ln>
                <a:solidFill>
                  <a:schemeClr val="bg1"/>
                </a:solidFill>
                <a:effectLst>
                  <a:glow rad="228600">
                    <a:schemeClr val="accent5">
                      <a:satMod val="175000"/>
                      <a:alpha val="40000"/>
                    </a:schemeClr>
                  </a:glow>
                </a:effectLst>
              </a:rPr>
              <a:t>Sertifika </a:t>
            </a:r>
            <a:r>
              <a:rPr lang="tr-TR" sz="3200" dirty="0">
                <a:ln>
                  <a:solidFill>
                    <a:schemeClr val="bg1"/>
                  </a:solidFill>
                </a:ln>
                <a:solidFill>
                  <a:schemeClr val="bg1"/>
                </a:solidFill>
                <a:effectLst>
                  <a:glow rad="228600">
                    <a:schemeClr val="accent5">
                      <a:satMod val="175000"/>
                      <a:alpha val="40000"/>
                    </a:schemeClr>
                  </a:glow>
                </a:effectLst>
              </a:rPr>
              <a:t>eğitimi veren kurumların niteliğini artırmaya yönelik düzenlemeler yapılacak.</a:t>
            </a:r>
          </a:p>
        </p:txBody>
      </p:sp>
    </p:spTree>
    <p:extLst>
      <p:ext uri="{BB962C8B-B14F-4D97-AF65-F5344CB8AC3E}">
        <p14:creationId xmlns:p14="http://schemas.microsoft.com/office/powerpoint/2010/main" val="320331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1+#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2" presetClass="entr" presetSubtype="8" fill="hold" nodeType="after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750"/>
                                        <p:tgtEl>
                                          <p:spTgt spid="8"/>
                                        </p:tgtEl>
                                      </p:cBhvr>
                                    </p:animEffect>
                                  </p:childTnLst>
                                </p:cTn>
                              </p:par>
                            </p:childTnLst>
                          </p:cTn>
                        </p:par>
                        <p:par>
                          <p:cTn id="13" fill="hold">
                            <p:stCondLst>
                              <p:cond delay="1250"/>
                            </p:stCondLst>
                            <p:childTnLst>
                              <p:par>
                                <p:cTn id="14" presetID="2" presetClass="entr" presetSubtype="2" fill="hold" grpId="0" nodeType="afterEffect">
                                  <p:stCondLst>
                                    <p:cond delay="25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0" fill="hold"/>
                                        <p:tgtEl>
                                          <p:spTgt spid="3"/>
                                        </p:tgtEl>
                                        <p:attrNameLst>
                                          <p:attrName>ppt_x</p:attrName>
                                        </p:attrNameLst>
                                      </p:cBhvr>
                                      <p:tavLst>
                                        <p:tav tm="0">
                                          <p:val>
                                            <p:strVal val="1+#ppt_w/2"/>
                                          </p:val>
                                        </p:tav>
                                        <p:tav tm="100000">
                                          <p:val>
                                            <p:strVal val="#ppt_x"/>
                                          </p:val>
                                        </p:tav>
                                      </p:tavLst>
                                    </p:anim>
                                    <p:anim calcmode="lin" valueType="num">
                                      <p:cBhvr additive="base">
                                        <p:cTn id="17"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0-#ppt_w/2"/>
                                          </p:val>
                                        </p:tav>
                                        <p:tav tm="100000">
                                          <p:val>
                                            <p:strVal val="#ppt_x"/>
                                          </p:val>
                                        </p:tav>
                                      </p:tavLst>
                                    </p:anim>
                                    <p:anim calcmode="lin" valueType="num">
                                      <p:cBhvr additive="base">
                                        <p:cTn id="23"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000" fill="hold"/>
                                        <p:tgtEl>
                                          <p:spTgt spid="9"/>
                                        </p:tgtEl>
                                        <p:attrNameLst>
                                          <p:attrName>ppt_x</p:attrName>
                                        </p:attrNameLst>
                                      </p:cBhvr>
                                      <p:tavLst>
                                        <p:tav tm="0">
                                          <p:val>
                                            <p:strVal val="1+#ppt_w/2"/>
                                          </p:val>
                                        </p:tav>
                                        <p:tav tm="100000">
                                          <p:val>
                                            <p:strVal val="#ppt_x"/>
                                          </p:val>
                                        </p:tav>
                                      </p:tavLst>
                                    </p:anim>
                                    <p:anim calcmode="lin" valueType="num">
                                      <p:cBhvr additive="base">
                                        <p:cTn id="29"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xit" presetSubtype="2" fill="hold" grpId="1" nodeType="clickEffect">
                                  <p:stCondLst>
                                    <p:cond delay="0"/>
                                  </p:stCondLst>
                                  <p:childTnLst>
                                    <p:anim calcmode="lin" valueType="num">
                                      <p:cBhvr additive="base">
                                        <p:cTn id="33" dur="1000"/>
                                        <p:tgtEl>
                                          <p:spTgt spid="3"/>
                                        </p:tgtEl>
                                        <p:attrNameLst>
                                          <p:attrName>ppt_x</p:attrName>
                                        </p:attrNameLst>
                                      </p:cBhvr>
                                      <p:tavLst>
                                        <p:tav tm="0">
                                          <p:val>
                                            <p:strVal val="ppt_x"/>
                                          </p:val>
                                        </p:tav>
                                        <p:tav tm="100000">
                                          <p:val>
                                            <p:strVal val="1+ppt_w/2"/>
                                          </p:val>
                                        </p:tav>
                                      </p:tavLst>
                                    </p:anim>
                                    <p:anim calcmode="lin" valueType="num">
                                      <p:cBhvr additive="base">
                                        <p:cTn id="34" dur="1000"/>
                                        <p:tgtEl>
                                          <p:spTgt spid="3"/>
                                        </p:tgtEl>
                                        <p:attrNameLst>
                                          <p:attrName>ppt_y</p:attrName>
                                        </p:attrNameLst>
                                      </p:cBhvr>
                                      <p:tavLst>
                                        <p:tav tm="0">
                                          <p:val>
                                            <p:strVal val="ppt_y"/>
                                          </p:val>
                                        </p:tav>
                                        <p:tav tm="100000">
                                          <p:val>
                                            <p:strVal val="ppt_y"/>
                                          </p:val>
                                        </p:tav>
                                      </p:tavLst>
                                    </p:anim>
                                    <p:set>
                                      <p:cBhvr>
                                        <p:cTn id="35" dur="1" fill="hold">
                                          <p:stCondLst>
                                            <p:cond delay="999"/>
                                          </p:stCondLst>
                                        </p:cTn>
                                        <p:tgtEl>
                                          <p:spTgt spid="3"/>
                                        </p:tgtEl>
                                        <p:attrNameLst>
                                          <p:attrName>style.visibility</p:attrName>
                                        </p:attrNameLst>
                                      </p:cBhvr>
                                      <p:to>
                                        <p:strVal val="hidden"/>
                                      </p:to>
                                    </p:set>
                                  </p:childTnLst>
                                </p:cTn>
                              </p:par>
                              <p:par>
                                <p:cTn id="36" presetID="2" presetClass="exit" presetSubtype="8" fill="hold" grpId="1" nodeType="withEffect">
                                  <p:stCondLst>
                                    <p:cond delay="0"/>
                                  </p:stCondLst>
                                  <p:childTnLst>
                                    <p:anim calcmode="lin" valueType="num">
                                      <p:cBhvr additive="base">
                                        <p:cTn id="37" dur="1000"/>
                                        <p:tgtEl>
                                          <p:spTgt spid="4"/>
                                        </p:tgtEl>
                                        <p:attrNameLst>
                                          <p:attrName>ppt_x</p:attrName>
                                        </p:attrNameLst>
                                      </p:cBhvr>
                                      <p:tavLst>
                                        <p:tav tm="0">
                                          <p:val>
                                            <p:strVal val="ppt_x"/>
                                          </p:val>
                                        </p:tav>
                                        <p:tav tm="100000">
                                          <p:val>
                                            <p:strVal val="0-ppt_w/2"/>
                                          </p:val>
                                        </p:tav>
                                      </p:tavLst>
                                    </p:anim>
                                    <p:anim calcmode="lin" valueType="num">
                                      <p:cBhvr additive="base">
                                        <p:cTn id="38" dur="1000"/>
                                        <p:tgtEl>
                                          <p:spTgt spid="4"/>
                                        </p:tgtEl>
                                        <p:attrNameLst>
                                          <p:attrName>ppt_y</p:attrName>
                                        </p:attrNameLst>
                                      </p:cBhvr>
                                      <p:tavLst>
                                        <p:tav tm="0">
                                          <p:val>
                                            <p:strVal val="ppt_y"/>
                                          </p:val>
                                        </p:tav>
                                        <p:tav tm="100000">
                                          <p:val>
                                            <p:strVal val="ppt_y"/>
                                          </p:val>
                                        </p:tav>
                                      </p:tavLst>
                                    </p:anim>
                                    <p:set>
                                      <p:cBhvr>
                                        <p:cTn id="39" dur="1" fill="hold">
                                          <p:stCondLst>
                                            <p:cond delay="999"/>
                                          </p:stCondLst>
                                        </p:cTn>
                                        <p:tgtEl>
                                          <p:spTgt spid="4"/>
                                        </p:tgtEl>
                                        <p:attrNameLst>
                                          <p:attrName>style.visibility</p:attrName>
                                        </p:attrNameLst>
                                      </p:cBhvr>
                                      <p:to>
                                        <p:strVal val="hidden"/>
                                      </p:to>
                                    </p:set>
                                  </p:childTnLst>
                                </p:cTn>
                              </p:par>
                              <p:par>
                                <p:cTn id="40" presetID="2" presetClass="exit" presetSubtype="2" fill="hold" grpId="1" nodeType="withEffect">
                                  <p:stCondLst>
                                    <p:cond delay="0"/>
                                  </p:stCondLst>
                                  <p:childTnLst>
                                    <p:anim calcmode="lin" valueType="num">
                                      <p:cBhvr additive="base">
                                        <p:cTn id="41" dur="1000"/>
                                        <p:tgtEl>
                                          <p:spTgt spid="9"/>
                                        </p:tgtEl>
                                        <p:attrNameLst>
                                          <p:attrName>ppt_x</p:attrName>
                                        </p:attrNameLst>
                                      </p:cBhvr>
                                      <p:tavLst>
                                        <p:tav tm="0">
                                          <p:val>
                                            <p:strVal val="ppt_x"/>
                                          </p:val>
                                        </p:tav>
                                        <p:tav tm="100000">
                                          <p:val>
                                            <p:strVal val="1+ppt_w/2"/>
                                          </p:val>
                                        </p:tav>
                                      </p:tavLst>
                                    </p:anim>
                                    <p:anim calcmode="lin" valueType="num">
                                      <p:cBhvr additive="base">
                                        <p:cTn id="42" dur="1000"/>
                                        <p:tgtEl>
                                          <p:spTgt spid="9"/>
                                        </p:tgtEl>
                                        <p:attrNameLst>
                                          <p:attrName>ppt_y</p:attrName>
                                        </p:attrNameLst>
                                      </p:cBhvr>
                                      <p:tavLst>
                                        <p:tav tm="0">
                                          <p:val>
                                            <p:strVal val="ppt_y"/>
                                          </p:val>
                                        </p:tav>
                                        <p:tav tm="100000">
                                          <p:val>
                                            <p:strVal val="ppt_y"/>
                                          </p:val>
                                        </p:tav>
                                      </p:tavLst>
                                    </p:anim>
                                    <p:set>
                                      <p:cBhvr>
                                        <p:cTn id="43" dur="1" fill="hold">
                                          <p:stCondLst>
                                            <p:cond delay="999"/>
                                          </p:stCondLst>
                                        </p:cTn>
                                        <p:tgtEl>
                                          <p:spTgt spid="9"/>
                                        </p:tgtEl>
                                        <p:attrNameLst>
                                          <p:attrName>style.visibility</p:attrName>
                                        </p:attrNameLst>
                                      </p:cBhvr>
                                      <p:to>
                                        <p:strVal val="hidden"/>
                                      </p:to>
                                    </p:set>
                                  </p:childTnLst>
                                </p:cTn>
                              </p:par>
                            </p:childTnLst>
                          </p:cTn>
                        </p:par>
                        <p:par>
                          <p:cTn id="44" fill="hold">
                            <p:stCondLst>
                              <p:cond delay="1000"/>
                            </p:stCondLst>
                            <p:childTnLst>
                              <p:par>
                                <p:cTn id="45" presetID="2" presetClass="entr" presetSubtype="2" fill="hold" grpId="0" nodeType="afterEffect">
                                  <p:stCondLst>
                                    <p:cond delay="25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1000" fill="hold"/>
                                        <p:tgtEl>
                                          <p:spTgt spid="10"/>
                                        </p:tgtEl>
                                        <p:attrNameLst>
                                          <p:attrName>ppt_x</p:attrName>
                                        </p:attrNameLst>
                                      </p:cBhvr>
                                      <p:tavLst>
                                        <p:tav tm="0">
                                          <p:val>
                                            <p:strVal val="1+#ppt_w/2"/>
                                          </p:val>
                                        </p:tav>
                                        <p:tav tm="100000">
                                          <p:val>
                                            <p:strVal val="#ppt_x"/>
                                          </p:val>
                                        </p:tav>
                                      </p:tavLst>
                                    </p:anim>
                                    <p:anim calcmode="lin" valueType="num">
                                      <p:cBhvr additive="base">
                                        <p:cTn id="4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1000" fill="hold"/>
                                        <p:tgtEl>
                                          <p:spTgt spid="11"/>
                                        </p:tgtEl>
                                        <p:attrNameLst>
                                          <p:attrName>ppt_x</p:attrName>
                                        </p:attrNameLst>
                                      </p:cBhvr>
                                      <p:tavLst>
                                        <p:tav tm="0">
                                          <p:val>
                                            <p:strVal val="0-#ppt_w/2"/>
                                          </p:val>
                                        </p:tav>
                                        <p:tav tm="100000">
                                          <p:val>
                                            <p:strVal val="#ppt_x"/>
                                          </p:val>
                                        </p:tav>
                                      </p:tavLst>
                                    </p:anim>
                                    <p:anim calcmode="lin" valueType="num">
                                      <p:cBhvr additive="base">
                                        <p:cTn id="5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1000" fill="hold"/>
                                        <p:tgtEl>
                                          <p:spTgt spid="12"/>
                                        </p:tgtEl>
                                        <p:attrNameLst>
                                          <p:attrName>ppt_x</p:attrName>
                                        </p:attrNameLst>
                                      </p:cBhvr>
                                      <p:tavLst>
                                        <p:tav tm="0">
                                          <p:val>
                                            <p:strVal val="1+#ppt_w/2"/>
                                          </p:val>
                                        </p:tav>
                                        <p:tav tm="100000">
                                          <p:val>
                                            <p:strVal val="#ppt_x"/>
                                          </p:val>
                                        </p:tav>
                                      </p:tavLst>
                                    </p:anim>
                                    <p:anim calcmode="lin" valueType="num">
                                      <p:cBhvr additive="base">
                                        <p:cTn id="60"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9" grpId="0"/>
      <p:bldP spid="9" grpId="1"/>
      <p:bldP spid="10" grpId="0"/>
      <p:bldP spid="11"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9206753" y="17815"/>
            <a:ext cx="2985247" cy="6858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7803776" y="-2"/>
            <a:ext cx="2985247" cy="6858000"/>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0" y="0"/>
            <a:ext cx="2985247"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0" y="1313215"/>
            <a:ext cx="12192000" cy="319461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rotWithShape="1">
          <a:blip r:embed="rId2"/>
          <a:srcRect l="1378" r="831"/>
          <a:stretch/>
        </p:blipFill>
        <p:spPr>
          <a:xfrm>
            <a:off x="1936375" y="-1"/>
            <a:ext cx="6763871" cy="6893633"/>
          </a:xfrm>
          <a:prstGeom prst="rect">
            <a:avLst/>
          </a:prstGeom>
        </p:spPr>
      </p:pic>
    </p:spTree>
    <p:extLst>
      <p:ext uri="{BB962C8B-B14F-4D97-AF65-F5344CB8AC3E}">
        <p14:creationId xmlns:p14="http://schemas.microsoft.com/office/powerpoint/2010/main" val="1469701120"/>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prstClr val="black"/>
              <a:schemeClr val="accent5">
                <a:tint val="45000"/>
                <a:satMod val="400000"/>
              </a:schemeClr>
            </a:duotone>
          </a:blip>
          <a:stretch>
            <a:fillRect/>
          </a:stretch>
        </p:blipFill>
        <p:spPr>
          <a:xfrm>
            <a:off x="10314010" y="6287638"/>
            <a:ext cx="1955326" cy="533400"/>
          </a:xfrm>
          <a:prstGeom prst="rect">
            <a:avLst/>
          </a:prstGeom>
        </p:spPr>
      </p:pic>
      <p:sp>
        <p:nvSpPr>
          <p:cNvPr id="3" name="Metin kutusu 2"/>
          <p:cNvSpPr txBox="1"/>
          <p:nvPr/>
        </p:nvSpPr>
        <p:spPr>
          <a:xfrm>
            <a:off x="261810" y="1767025"/>
            <a:ext cx="10518483" cy="954107"/>
          </a:xfrm>
          <a:prstGeom prst="rect">
            <a:avLst/>
          </a:prstGeom>
          <a:noFill/>
          <a:ln w="76200">
            <a:solidFill>
              <a:srgbClr val="FF0000"/>
            </a:solidFill>
          </a:ln>
        </p:spPr>
        <p:txBody>
          <a:bodyPr wrap="square" rtlCol="0">
            <a:spAutoFit/>
          </a:bodyPr>
          <a:lstStyle/>
          <a:p>
            <a:r>
              <a:rPr lang="tr-TR" sz="2800" b="1" dirty="0" smtClean="0"/>
              <a:t>Yaş </a:t>
            </a:r>
            <a:r>
              <a:rPr lang="tr-TR" sz="2800" b="1" dirty="0"/>
              <a:t>itibariyle örgün eğitim kapsamı dışında kalmış vatandaşlarımıza uygulanan müfredat sadeleştirilecektir.</a:t>
            </a:r>
          </a:p>
        </p:txBody>
      </p:sp>
      <p:pic>
        <p:nvPicPr>
          <p:cNvPr id="4" name="Resim 3"/>
          <p:cNvPicPr>
            <a:picLocks noChangeAspect="1"/>
          </p:cNvPicPr>
          <p:nvPr/>
        </p:nvPicPr>
        <p:blipFill rotWithShape="1">
          <a:blip r:embed="rId3"/>
          <a:srcRect l="16988" t="36070" r="26653" b="39495"/>
          <a:stretch/>
        </p:blipFill>
        <p:spPr>
          <a:xfrm>
            <a:off x="-176463" y="-160422"/>
            <a:ext cx="3898232" cy="1684421"/>
          </a:xfrm>
          <a:prstGeom prst="rect">
            <a:avLst/>
          </a:prstGeom>
        </p:spPr>
      </p:pic>
      <p:sp>
        <p:nvSpPr>
          <p:cNvPr id="5" name="Metin kutusu 4"/>
          <p:cNvSpPr txBox="1"/>
          <p:nvPr/>
        </p:nvSpPr>
        <p:spPr>
          <a:xfrm>
            <a:off x="526504" y="3009381"/>
            <a:ext cx="10518483" cy="523220"/>
          </a:xfrm>
          <a:prstGeom prst="rect">
            <a:avLst/>
          </a:prstGeom>
          <a:noFill/>
          <a:ln w="76200">
            <a:solidFill>
              <a:srgbClr val="FF0000"/>
            </a:solidFill>
          </a:ln>
        </p:spPr>
        <p:txBody>
          <a:bodyPr wrap="square" rtlCol="0">
            <a:spAutoFit/>
          </a:bodyPr>
          <a:lstStyle/>
          <a:p>
            <a:r>
              <a:rPr lang="tr-TR" sz="2800" b="1" dirty="0" smtClean="0"/>
              <a:t>Ulusal </a:t>
            </a:r>
            <a:r>
              <a:rPr lang="tr-TR" sz="2800" b="1" dirty="0"/>
              <a:t>Hayat Boyu Öğrenme İzleme Sistemi kurulacaktır.</a:t>
            </a:r>
          </a:p>
        </p:txBody>
      </p:sp>
      <p:sp>
        <p:nvSpPr>
          <p:cNvPr id="7" name="Metin kutusu 6"/>
          <p:cNvSpPr txBox="1"/>
          <p:nvPr/>
        </p:nvSpPr>
        <p:spPr>
          <a:xfrm>
            <a:off x="917569" y="3852934"/>
            <a:ext cx="10518483" cy="954107"/>
          </a:xfrm>
          <a:prstGeom prst="rect">
            <a:avLst/>
          </a:prstGeom>
          <a:noFill/>
          <a:ln w="76200">
            <a:solidFill>
              <a:srgbClr val="FF0000"/>
            </a:solidFill>
          </a:ln>
        </p:spPr>
        <p:txBody>
          <a:bodyPr wrap="square" rtlCol="0">
            <a:spAutoFit/>
          </a:bodyPr>
          <a:lstStyle/>
          <a:p>
            <a:r>
              <a:rPr lang="tr-TR" sz="2800" b="1" dirty="0" smtClean="0"/>
              <a:t>21</a:t>
            </a:r>
            <a:r>
              <a:rPr lang="tr-TR" sz="2800" b="1" dirty="0"/>
              <a:t>. yüzyıl becerileri arasında yer alan okuryazarlıklara ilişkin farkındalık ve beceri eğitimleri düzenlenecektir.</a:t>
            </a:r>
          </a:p>
        </p:txBody>
      </p:sp>
      <p:sp>
        <p:nvSpPr>
          <p:cNvPr id="8" name="Metin kutusu 7"/>
          <p:cNvSpPr txBox="1"/>
          <p:nvPr/>
        </p:nvSpPr>
        <p:spPr>
          <a:xfrm>
            <a:off x="1374769" y="5127374"/>
            <a:ext cx="10518483" cy="954107"/>
          </a:xfrm>
          <a:prstGeom prst="rect">
            <a:avLst/>
          </a:prstGeom>
          <a:noFill/>
          <a:ln w="76200">
            <a:solidFill>
              <a:srgbClr val="FF0000"/>
            </a:solidFill>
          </a:ln>
        </p:spPr>
        <p:txBody>
          <a:bodyPr wrap="square" rtlCol="0">
            <a:spAutoFit/>
          </a:bodyPr>
          <a:lstStyle/>
          <a:p>
            <a:r>
              <a:rPr lang="tr-TR" sz="2800" b="1" dirty="0" smtClean="0"/>
              <a:t>Hayat </a:t>
            </a:r>
            <a:r>
              <a:rPr lang="tr-TR" sz="2800" b="1" dirty="0"/>
              <a:t>boyu öğrenme programlarına yönelik nitelik ve erişim artırılacak</a:t>
            </a:r>
          </a:p>
        </p:txBody>
      </p:sp>
    </p:spTree>
    <p:extLst>
      <p:ext uri="{BB962C8B-B14F-4D97-AF65-F5344CB8AC3E}">
        <p14:creationId xmlns:p14="http://schemas.microsoft.com/office/powerpoint/2010/main" val="43662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1+#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9" fill="hold" nodeType="after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1250"/>
                            </p:stCondLst>
                            <p:childTnLst>
                              <p:par>
                                <p:cTn id="15" presetID="16" presetClass="entr" presetSubtype="21" fill="hold" grpId="0" nodeType="after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outVertical)">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Dikdörtgen 1"/>
          <p:cNvSpPr/>
          <p:nvPr/>
        </p:nvSpPr>
        <p:spPr>
          <a:xfrm>
            <a:off x="2306250" y="2407644"/>
            <a:ext cx="7206973" cy="1569660"/>
          </a:xfrm>
          <a:prstGeom prst="rect">
            <a:avLst/>
          </a:prstGeom>
          <a:noFill/>
        </p:spPr>
        <p:txBody>
          <a:bodyPr wrap="none" lIns="91440" tIns="45720" rIns="91440" bIns="45720">
            <a:spAutoFit/>
          </a:bodyPr>
          <a:lstStyle/>
          <a:p>
            <a:pPr algn="ctr"/>
            <a:r>
              <a:rPr lang="tr-TR" sz="96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TEŞEKKÜRLER</a:t>
            </a:r>
            <a:endParaRPr lang="tr-TR" sz="9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077721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prstClr val="black"/>
              <a:schemeClr val="accent5">
                <a:tint val="45000"/>
                <a:satMod val="400000"/>
              </a:schemeClr>
            </a:duotone>
          </a:blip>
          <a:stretch>
            <a:fillRect/>
          </a:stretch>
        </p:blipFill>
        <p:spPr>
          <a:xfrm>
            <a:off x="10123510" y="6173338"/>
            <a:ext cx="1955326" cy="533400"/>
          </a:xfrm>
          <a:prstGeom prst="rect">
            <a:avLst/>
          </a:prstGeom>
        </p:spPr>
      </p:pic>
      <p:pic>
        <p:nvPicPr>
          <p:cNvPr id="2" name="Resim 1"/>
          <p:cNvPicPr>
            <a:picLocks noChangeAspect="1"/>
          </p:cNvPicPr>
          <p:nvPr/>
        </p:nvPicPr>
        <p:blipFill>
          <a:blip r:embed="rId3"/>
          <a:stretch>
            <a:fillRect/>
          </a:stretch>
        </p:blipFill>
        <p:spPr>
          <a:xfrm>
            <a:off x="8847446" y="54592"/>
            <a:ext cx="3371850" cy="1230411"/>
          </a:xfrm>
          <a:prstGeom prst="rect">
            <a:avLst/>
          </a:prstGeom>
        </p:spPr>
      </p:pic>
      <p:sp>
        <p:nvSpPr>
          <p:cNvPr id="3" name="Metin kutusu 2"/>
          <p:cNvSpPr txBox="1"/>
          <p:nvPr/>
        </p:nvSpPr>
        <p:spPr>
          <a:xfrm>
            <a:off x="0" y="3166519"/>
            <a:ext cx="12269336" cy="584775"/>
          </a:xfrm>
          <a:prstGeom prst="rect">
            <a:avLst/>
          </a:prstGeom>
          <a:solidFill>
            <a:srgbClr val="0070C0"/>
          </a:solidFill>
          <a:ln>
            <a:solidFill>
              <a:srgbClr val="0070C0"/>
            </a:solidFill>
          </a:ln>
        </p:spPr>
        <p:txBody>
          <a:bodyPr wrap="square" rtlCol="0">
            <a:spAutoFit/>
          </a:bodyPr>
          <a:lstStyle/>
          <a:p>
            <a:r>
              <a:rPr lang="tr-TR" sz="3200" dirty="0">
                <a:ln>
                  <a:solidFill>
                    <a:schemeClr val="bg1"/>
                  </a:solidFill>
                </a:ln>
                <a:solidFill>
                  <a:schemeClr val="bg1"/>
                </a:solidFill>
              </a:rPr>
              <a:t>Eğitimin ana öğesi ve baş öznesi insandır.</a:t>
            </a:r>
          </a:p>
        </p:txBody>
      </p:sp>
      <p:sp>
        <p:nvSpPr>
          <p:cNvPr id="5" name="Metin kutusu 4"/>
          <p:cNvSpPr txBox="1"/>
          <p:nvPr/>
        </p:nvSpPr>
        <p:spPr>
          <a:xfrm>
            <a:off x="0" y="2414015"/>
            <a:ext cx="12269336" cy="2062103"/>
          </a:xfrm>
          <a:prstGeom prst="rect">
            <a:avLst/>
          </a:prstGeom>
          <a:solidFill>
            <a:srgbClr val="0070C0"/>
          </a:solidFill>
          <a:ln>
            <a:solidFill>
              <a:srgbClr val="0070C0"/>
            </a:solidFill>
          </a:ln>
        </p:spPr>
        <p:txBody>
          <a:bodyPr wrap="square" rtlCol="0">
            <a:spAutoFit/>
          </a:bodyPr>
          <a:lstStyle/>
          <a:p>
            <a:r>
              <a:rPr lang="tr-TR" sz="3200" dirty="0">
                <a:ln>
                  <a:solidFill>
                    <a:schemeClr val="bg1"/>
                  </a:solidFill>
                </a:ln>
                <a:solidFill>
                  <a:schemeClr val="bg1"/>
                </a:solidFill>
              </a:rPr>
              <a:t>Yetiştirmek istediğimiz insan profilini ortaya koymadan ve Türkiye’nin eğitimde ihtiyacı olan paradigmayı belirlemeden ruhu, istikameti, gaye ve felsefesi olan bir evrensel pedagoji yaratmamız güçtür. Bu bakımdan insan, 2023 Eğitim </a:t>
            </a:r>
            <a:r>
              <a:rPr lang="tr-TR" sz="3200" dirty="0" err="1">
                <a:ln>
                  <a:solidFill>
                    <a:schemeClr val="bg1"/>
                  </a:solidFill>
                </a:ln>
                <a:solidFill>
                  <a:schemeClr val="bg1"/>
                </a:solidFill>
              </a:rPr>
              <a:t>Vizyonu’nun</a:t>
            </a:r>
            <a:r>
              <a:rPr lang="tr-TR" sz="3200" dirty="0">
                <a:ln>
                  <a:solidFill>
                    <a:schemeClr val="bg1"/>
                  </a:solidFill>
                </a:ln>
                <a:solidFill>
                  <a:schemeClr val="bg1"/>
                </a:solidFill>
              </a:rPr>
              <a:t> odak noktasıdır.</a:t>
            </a:r>
          </a:p>
        </p:txBody>
      </p:sp>
      <p:sp>
        <p:nvSpPr>
          <p:cNvPr id="7" name="Metin kutusu 6"/>
          <p:cNvSpPr txBox="1"/>
          <p:nvPr/>
        </p:nvSpPr>
        <p:spPr>
          <a:xfrm>
            <a:off x="0" y="2687957"/>
            <a:ext cx="12269336" cy="1569660"/>
          </a:xfrm>
          <a:prstGeom prst="rect">
            <a:avLst/>
          </a:prstGeom>
          <a:solidFill>
            <a:srgbClr val="0070C0"/>
          </a:solidFill>
          <a:ln>
            <a:solidFill>
              <a:srgbClr val="0070C0"/>
            </a:solidFill>
          </a:ln>
        </p:spPr>
        <p:txBody>
          <a:bodyPr wrap="square" rtlCol="0">
            <a:spAutoFit/>
          </a:bodyPr>
          <a:lstStyle/>
          <a:p>
            <a:r>
              <a:rPr lang="tr-TR" sz="3200" dirty="0" smtClean="0">
                <a:ln>
                  <a:solidFill>
                    <a:schemeClr val="bg1"/>
                  </a:solidFill>
                </a:ln>
                <a:solidFill>
                  <a:schemeClr val="bg1"/>
                </a:solidFill>
              </a:rPr>
              <a:t>Eğitimde başarının yegâne ölçüsü ders notları, sınav sonuçları, zekâ testleri ve mezuniyet sonrası edinilen mesleklerin maaşlarından ibaret olamaz.</a:t>
            </a:r>
            <a:endParaRPr lang="tr-TR" sz="3200" dirty="0">
              <a:ln>
                <a:solidFill>
                  <a:schemeClr val="bg1"/>
                </a:solidFill>
              </a:ln>
              <a:solidFill>
                <a:schemeClr val="bg1"/>
              </a:solidFill>
            </a:endParaRPr>
          </a:p>
        </p:txBody>
      </p:sp>
      <p:sp>
        <p:nvSpPr>
          <p:cNvPr id="8" name="Metin kutusu 7"/>
          <p:cNvSpPr txBox="1"/>
          <p:nvPr/>
        </p:nvSpPr>
        <p:spPr>
          <a:xfrm>
            <a:off x="0" y="2907151"/>
            <a:ext cx="12269336" cy="1077218"/>
          </a:xfrm>
          <a:prstGeom prst="rect">
            <a:avLst/>
          </a:prstGeom>
          <a:solidFill>
            <a:srgbClr val="0070C0"/>
          </a:solidFill>
          <a:ln>
            <a:solidFill>
              <a:srgbClr val="0070C0"/>
            </a:solidFill>
          </a:ln>
        </p:spPr>
        <p:txBody>
          <a:bodyPr wrap="square" rtlCol="0">
            <a:spAutoFit/>
          </a:bodyPr>
          <a:lstStyle/>
          <a:p>
            <a:r>
              <a:rPr lang="tr-TR" sz="3200" dirty="0" smtClean="0">
                <a:ln>
                  <a:solidFill>
                    <a:schemeClr val="bg1"/>
                  </a:solidFill>
                </a:ln>
                <a:solidFill>
                  <a:schemeClr val="bg1"/>
                </a:solidFill>
              </a:rPr>
              <a:t>Düşünce, duygu ve eylemi insanda birleştiremeyen, kuramı ve pratiği uzlaştıramayan bu tek kanatlı uçma hevesi en önemli sorunumuzdur.</a:t>
            </a:r>
            <a:endParaRPr lang="tr-TR" sz="3200" dirty="0">
              <a:ln>
                <a:solidFill>
                  <a:schemeClr val="bg1"/>
                </a:solidFill>
              </a:ln>
              <a:solidFill>
                <a:schemeClr val="bg1"/>
              </a:solidFill>
            </a:endParaRPr>
          </a:p>
        </p:txBody>
      </p:sp>
      <p:sp>
        <p:nvSpPr>
          <p:cNvPr id="9" name="Metin kutusu 8"/>
          <p:cNvSpPr txBox="1"/>
          <p:nvPr/>
        </p:nvSpPr>
        <p:spPr>
          <a:xfrm>
            <a:off x="0" y="2632557"/>
            <a:ext cx="12269336" cy="1569660"/>
          </a:xfrm>
          <a:prstGeom prst="rect">
            <a:avLst/>
          </a:prstGeom>
          <a:solidFill>
            <a:srgbClr val="0070C0"/>
          </a:solidFill>
          <a:ln>
            <a:solidFill>
              <a:srgbClr val="0070C0"/>
            </a:solidFill>
          </a:ln>
        </p:spPr>
        <p:txBody>
          <a:bodyPr wrap="square" rtlCol="0">
            <a:spAutoFit/>
          </a:bodyPr>
          <a:lstStyle/>
          <a:p>
            <a:r>
              <a:rPr lang="tr-TR" sz="3200" dirty="0" smtClean="0">
                <a:ln>
                  <a:solidFill>
                    <a:schemeClr val="bg1"/>
                  </a:solidFill>
                </a:ln>
                <a:solidFill>
                  <a:schemeClr val="bg1"/>
                </a:solidFill>
              </a:rPr>
              <a:t>Bugünden başlayarak, 21. Yüzyıl Talim ve Terbiye Modelimiz ile 2023 Eğitim </a:t>
            </a:r>
            <a:r>
              <a:rPr lang="tr-TR" sz="3200" dirty="0" err="1" smtClean="0">
                <a:ln>
                  <a:solidFill>
                    <a:schemeClr val="bg1"/>
                  </a:solidFill>
                </a:ln>
                <a:solidFill>
                  <a:schemeClr val="bg1"/>
                </a:solidFill>
              </a:rPr>
              <a:t>Vizyonu’nun</a:t>
            </a:r>
            <a:r>
              <a:rPr lang="tr-TR" sz="3200" dirty="0" smtClean="0">
                <a:ln>
                  <a:solidFill>
                    <a:schemeClr val="bg1"/>
                  </a:solidFill>
                </a:ln>
                <a:solidFill>
                  <a:schemeClr val="bg1"/>
                </a:solidFill>
              </a:rPr>
              <a:t> temel hedefi, ahlak telakkisine dayalı ve insanı merkeze konumlandıran bir varlık ve bilgi anlayışını yeşertmektir.</a:t>
            </a:r>
            <a:endParaRPr lang="tr-TR" sz="3200" dirty="0">
              <a:ln>
                <a:solidFill>
                  <a:schemeClr val="bg1"/>
                </a:solidFill>
              </a:ln>
              <a:solidFill>
                <a:schemeClr val="bg1"/>
              </a:solidFill>
            </a:endParaRPr>
          </a:p>
        </p:txBody>
      </p:sp>
      <p:sp>
        <p:nvSpPr>
          <p:cNvPr id="10" name="Metin kutusu 9"/>
          <p:cNvSpPr txBox="1"/>
          <p:nvPr/>
        </p:nvSpPr>
        <p:spPr>
          <a:xfrm>
            <a:off x="0" y="2878778"/>
            <a:ext cx="12269336" cy="1077218"/>
          </a:xfrm>
          <a:prstGeom prst="rect">
            <a:avLst/>
          </a:prstGeom>
          <a:solidFill>
            <a:srgbClr val="0070C0"/>
          </a:solidFill>
          <a:ln>
            <a:solidFill>
              <a:srgbClr val="0070C0"/>
            </a:solidFill>
          </a:ln>
        </p:spPr>
        <p:txBody>
          <a:bodyPr wrap="square" rtlCol="0">
            <a:spAutoFit/>
          </a:bodyPr>
          <a:lstStyle/>
          <a:p>
            <a:r>
              <a:rPr lang="tr-TR" sz="3200" dirty="0" smtClean="0">
                <a:ln>
                  <a:solidFill>
                    <a:schemeClr val="bg1"/>
                  </a:solidFill>
                </a:ln>
                <a:solidFill>
                  <a:schemeClr val="bg1"/>
                </a:solidFill>
              </a:rPr>
              <a:t>İnsan yaşadığı yere benzer. O yerin suyuna, o yerin toprağına benzer</a:t>
            </a:r>
          </a:p>
          <a:p>
            <a:r>
              <a:rPr lang="tr-TR" sz="3200" dirty="0" smtClean="0">
                <a:ln>
                  <a:solidFill>
                    <a:schemeClr val="bg1"/>
                  </a:solidFill>
                </a:ln>
                <a:solidFill>
                  <a:schemeClr val="bg1"/>
                </a:solidFill>
              </a:rPr>
              <a:t>Suyunda yüzen balığa. Toprağını iten çiçeğe…</a:t>
            </a:r>
          </a:p>
        </p:txBody>
      </p:sp>
      <p:sp>
        <p:nvSpPr>
          <p:cNvPr id="11" name="Metin kutusu 10"/>
          <p:cNvSpPr txBox="1"/>
          <p:nvPr/>
        </p:nvSpPr>
        <p:spPr>
          <a:xfrm>
            <a:off x="0" y="2753487"/>
            <a:ext cx="12269336" cy="1569660"/>
          </a:xfrm>
          <a:prstGeom prst="rect">
            <a:avLst/>
          </a:prstGeom>
          <a:solidFill>
            <a:srgbClr val="0070C0"/>
          </a:solidFill>
          <a:ln>
            <a:solidFill>
              <a:srgbClr val="0070C0"/>
            </a:solidFill>
          </a:ln>
        </p:spPr>
        <p:txBody>
          <a:bodyPr wrap="square" rtlCol="0">
            <a:spAutoFit/>
          </a:bodyPr>
          <a:lstStyle/>
          <a:p>
            <a:r>
              <a:rPr lang="tr-TR" sz="3200" dirty="0" smtClean="0">
                <a:ln>
                  <a:solidFill>
                    <a:schemeClr val="bg1"/>
                  </a:solidFill>
                </a:ln>
                <a:solidFill>
                  <a:schemeClr val="bg1"/>
                </a:solidFill>
              </a:rPr>
              <a:t>Güçlü Türkiye’nin hedefleri düşünüldüğünde kaybedecek zamanımız olmadığı açıktır. Şimdi tüm enerjimizi eğitimde belirlediğimiz yeni yol haritasını hayata geçirmek için harcama zamanıdır.</a:t>
            </a:r>
            <a:endParaRPr lang="tr-TR" sz="3200" dirty="0">
              <a:ln>
                <a:solidFill>
                  <a:schemeClr val="bg1"/>
                </a:solidFill>
              </a:ln>
              <a:solidFill>
                <a:schemeClr val="bg1"/>
              </a:solidFill>
            </a:endParaRPr>
          </a:p>
        </p:txBody>
      </p:sp>
    </p:spTree>
    <p:extLst>
      <p:ext uri="{BB962C8B-B14F-4D97-AF65-F5344CB8AC3E}">
        <p14:creationId xmlns:p14="http://schemas.microsoft.com/office/powerpoint/2010/main" val="62023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1+#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2" fill="hold" nodeType="after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1+#ppt_w/2"/>
                                          </p:val>
                                        </p:tav>
                                        <p:tav tm="100000">
                                          <p:val>
                                            <p:strVal val="#ppt_x"/>
                                          </p:val>
                                        </p:tav>
                                      </p:tavLst>
                                    </p:anim>
                                    <p:anim calcmode="lin" valueType="num">
                                      <p:cBhvr additive="base">
                                        <p:cTn id="13" dur="75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2" presetClass="entr" presetSubtype="8" fill="hold" grpId="0" nodeType="afterEffect">
                                  <p:stCondLst>
                                    <p:cond delay="25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0-#ppt_w/2"/>
                                          </p:val>
                                        </p:tav>
                                        <p:tav tm="100000">
                                          <p:val>
                                            <p:strVal val="#ppt_x"/>
                                          </p:val>
                                        </p:tav>
                                      </p:tavLst>
                                    </p:anim>
                                    <p:anim calcmode="lin" valueType="num">
                                      <p:cBhvr additive="base">
                                        <p:cTn id="1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8" fill="hold" grpId="1" nodeType="clickEffect">
                                  <p:stCondLst>
                                    <p:cond delay="0"/>
                                  </p:stCondLst>
                                  <p:childTnLst>
                                    <p:anim calcmode="lin" valueType="num">
                                      <p:cBhvr additive="base">
                                        <p:cTn id="22" dur="1000"/>
                                        <p:tgtEl>
                                          <p:spTgt spid="3"/>
                                        </p:tgtEl>
                                        <p:attrNameLst>
                                          <p:attrName>ppt_x</p:attrName>
                                        </p:attrNameLst>
                                      </p:cBhvr>
                                      <p:tavLst>
                                        <p:tav tm="0">
                                          <p:val>
                                            <p:strVal val="ppt_x"/>
                                          </p:val>
                                        </p:tav>
                                        <p:tav tm="100000">
                                          <p:val>
                                            <p:strVal val="0-ppt_w/2"/>
                                          </p:val>
                                        </p:tav>
                                      </p:tavLst>
                                    </p:anim>
                                    <p:anim calcmode="lin" valueType="num">
                                      <p:cBhvr additive="base">
                                        <p:cTn id="23" dur="1000"/>
                                        <p:tgtEl>
                                          <p:spTgt spid="3"/>
                                        </p:tgtEl>
                                        <p:attrNameLst>
                                          <p:attrName>ppt_y</p:attrName>
                                        </p:attrNameLst>
                                      </p:cBhvr>
                                      <p:tavLst>
                                        <p:tav tm="0">
                                          <p:val>
                                            <p:strVal val="ppt_y"/>
                                          </p:val>
                                        </p:tav>
                                        <p:tav tm="100000">
                                          <p:val>
                                            <p:strVal val="ppt_y"/>
                                          </p:val>
                                        </p:tav>
                                      </p:tavLst>
                                    </p:anim>
                                    <p:set>
                                      <p:cBhvr>
                                        <p:cTn id="24" dur="1" fill="hold">
                                          <p:stCondLst>
                                            <p:cond delay="999"/>
                                          </p:stCondLst>
                                        </p:cTn>
                                        <p:tgtEl>
                                          <p:spTgt spid="3"/>
                                        </p:tgtEl>
                                        <p:attrNameLst>
                                          <p:attrName>style.visibility</p:attrName>
                                        </p:attrNameLst>
                                      </p:cBhvr>
                                      <p:to>
                                        <p:strVal val="hidden"/>
                                      </p:to>
                                    </p:set>
                                  </p:childTnLst>
                                </p:cTn>
                              </p:par>
                              <p:par>
                                <p:cTn id="25" presetID="2" presetClass="entr" presetSubtype="2" fill="hold" grpId="0" nodeType="withEffect">
                                  <p:stCondLst>
                                    <p:cond delay="50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1+#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2" fill="hold" grpId="1" nodeType="clickEffect">
                                  <p:stCondLst>
                                    <p:cond delay="0"/>
                                  </p:stCondLst>
                                  <p:childTnLst>
                                    <p:anim calcmode="lin" valueType="num">
                                      <p:cBhvr additive="base">
                                        <p:cTn id="32" dur="1000"/>
                                        <p:tgtEl>
                                          <p:spTgt spid="5"/>
                                        </p:tgtEl>
                                        <p:attrNameLst>
                                          <p:attrName>ppt_x</p:attrName>
                                        </p:attrNameLst>
                                      </p:cBhvr>
                                      <p:tavLst>
                                        <p:tav tm="0">
                                          <p:val>
                                            <p:strVal val="ppt_x"/>
                                          </p:val>
                                        </p:tav>
                                        <p:tav tm="100000">
                                          <p:val>
                                            <p:strVal val="1+ppt_w/2"/>
                                          </p:val>
                                        </p:tav>
                                      </p:tavLst>
                                    </p:anim>
                                    <p:anim calcmode="lin" valueType="num">
                                      <p:cBhvr additive="base">
                                        <p:cTn id="33" dur="1000"/>
                                        <p:tgtEl>
                                          <p:spTgt spid="5"/>
                                        </p:tgtEl>
                                        <p:attrNameLst>
                                          <p:attrName>ppt_y</p:attrName>
                                        </p:attrNameLst>
                                      </p:cBhvr>
                                      <p:tavLst>
                                        <p:tav tm="0">
                                          <p:val>
                                            <p:strVal val="ppt_y"/>
                                          </p:val>
                                        </p:tav>
                                        <p:tav tm="100000">
                                          <p:val>
                                            <p:strVal val="ppt_y"/>
                                          </p:val>
                                        </p:tav>
                                      </p:tavLst>
                                    </p:anim>
                                    <p:set>
                                      <p:cBhvr>
                                        <p:cTn id="34" dur="1" fill="hold">
                                          <p:stCondLst>
                                            <p:cond delay="999"/>
                                          </p:stCondLst>
                                        </p:cTn>
                                        <p:tgtEl>
                                          <p:spTgt spid="5"/>
                                        </p:tgtEl>
                                        <p:attrNameLst>
                                          <p:attrName>style.visibility</p:attrName>
                                        </p:attrNameLst>
                                      </p:cBhvr>
                                      <p:to>
                                        <p:strVal val="hidden"/>
                                      </p:to>
                                    </p:set>
                                  </p:childTnLst>
                                </p:cTn>
                              </p:par>
                              <p:par>
                                <p:cTn id="35" presetID="2" presetClass="entr" presetSubtype="8" fill="hold" grpId="0" nodeType="withEffect">
                                  <p:stCondLst>
                                    <p:cond delay="50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1000" fill="hold"/>
                                        <p:tgtEl>
                                          <p:spTgt spid="7"/>
                                        </p:tgtEl>
                                        <p:attrNameLst>
                                          <p:attrName>ppt_x</p:attrName>
                                        </p:attrNameLst>
                                      </p:cBhvr>
                                      <p:tavLst>
                                        <p:tav tm="0">
                                          <p:val>
                                            <p:strVal val="0-#ppt_w/2"/>
                                          </p:val>
                                        </p:tav>
                                        <p:tav tm="100000">
                                          <p:val>
                                            <p:strVal val="#ppt_x"/>
                                          </p:val>
                                        </p:tav>
                                      </p:tavLst>
                                    </p:anim>
                                    <p:anim calcmode="lin" valueType="num">
                                      <p:cBhvr additive="base">
                                        <p:cTn id="3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8" fill="hold" grpId="1" nodeType="clickEffect">
                                  <p:stCondLst>
                                    <p:cond delay="0"/>
                                  </p:stCondLst>
                                  <p:childTnLst>
                                    <p:anim calcmode="lin" valueType="num">
                                      <p:cBhvr additive="base">
                                        <p:cTn id="42" dur="1000"/>
                                        <p:tgtEl>
                                          <p:spTgt spid="7"/>
                                        </p:tgtEl>
                                        <p:attrNameLst>
                                          <p:attrName>ppt_x</p:attrName>
                                        </p:attrNameLst>
                                      </p:cBhvr>
                                      <p:tavLst>
                                        <p:tav tm="0">
                                          <p:val>
                                            <p:strVal val="ppt_x"/>
                                          </p:val>
                                        </p:tav>
                                        <p:tav tm="100000">
                                          <p:val>
                                            <p:strVal val="0-ppt_w/2"/>
                                          </p:val>
                                        </p:tav>
                                      </p:tavLst>
                                    </p:anim>
                                    <p:anim calcmode="lin" valueType="num">
                                      <p:cBhvr additive="base">
                                        <p:cTn id="43" dur="1000"/>
                                        <p:tgtEl>
                                          <p:spTgt spid="7"/>
                                        </p:tgtEl>
                                        <p:attrNameLst>
                                          <p:attrName>ppt_y</p:attrName>
                                        </p:attrNameLst>
                                      </p:cBhvr>
                                      <p:tavLst>
                                        <p:tav tm="0">
                                          <p:val>
                                            <p:strVal val="ppt_y"/>
                                          </p:val>
                                        </p:tav>
                                        <p:tav tm="100000">
                                          <p:val>
                                            <p:strVal val="ppt_y"/>
                                          </p:val>
                                        </p:tav>
                                      </p:tavLst>
                                    </p:anim>
                                    <p:set>
                                      <p:cBhvr>
                                        <p:cTn id="44" dur="1" fill="hold">
                                          <p:stCondLst>
                                            <p:cond delay="999"/>
                                          </p:stCondLst>
                                        </p:cTn>
                                        <p:tgtEl>
                                          <p:spTgt spid="7"/>
                                        </p:tgtEl>
                                        <p:attrNameLst>
                                          <p:attrName>style.visibility</p:attrName>
                                        </p:attrNameLst>
                                      </p:cBhvr>
                                      <p:to>
                                        <p:strVal val="hidden"/>
                                      </p:to>
                                    </p:set>
                                  </p:childTnLst>
                                </p:cTn>
                              </p:par>
                              <p:par>
                                <p:cTn id="45" presetID="2" presetClass="entr" presetSubtype="2" fill="hold" grpId="0" nodeType="withEffect">
                                  <p:stCondLst>
                                    <p:cond delay="50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1000" fill="hold"/>
                                        <p:tgtEl>
                                          <p:spTgt spid="8"/>
                                        </p:tgtEl>
                                        <p:attrNameLst>
                                          <p:attrName>ppt_x</p:attrName>
                                        </p:attrNameLst>
                                      </p:cBhvr>
                                      <p:tavLst>
                                        <p:tav tm="0">
                                          <p:val>
                                            <p:strVal val="1+#ppt_w/2"/>
                                          </p:val>
                                        </p:tav>
                                        <p:tav tm="100000">
                                          <p:val>
                                            <p:strVal val="#ppt_x"/>
                                          </p:val>
                                        </p:tav>
                                      </p:tavLst>
                                    </p:anim>
                                    <p:anim calcmode="lin" valueType="num">
                                      <p:cBhvr additive="base">
                                        <p:cTn id="4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2" fill="hold" grpId="1" nodeType="clickEffect">
                                  <p:stCondLst>
                                    <p:cond delay="0"/>
                                  </p:stCondLst>
                                  <p:childTnLst>
                                    <p:anim calcmode="lin" valueType="num">
                                      <p:cBhvr additive="base">
                                        <p:cTn id="52" dur="1000"/>
                                        <p:tgtEl>
                                          <p:spTgt spid="8"/>
                                        </p:tgtEl>
                                        <p:attrNameLst>
                                          <p:attrName>ppt_x</p:attrName>
                                        </p:attrNameLst>
                                      </p:cBhvr>
                                      <p:tavLst>
                                        <p:tav tm="0">
                                          <p:val>
                                            <p:strVal val="ppt_x"/>
                                          </p:val>
                                        </p:tav>
                                        <p:tav tm="100000">
                                          <p:val>
                                            <p:strVal val="1+ppt_w/2"/>
                                          </p:val>
                                        </p:tav>
                                      </p:tavLst>
                                    </p:anim>
                                    <p:anim calcmode="lin" valueType="num">
                                      <p:cBhvr additive="base">
                                        <p:cTn id="53" dur="1000"/>
                                        <p:tgtEl>
                                          <p:spTgt spid="8"/>
                                        </p:tgtEl>
                                        <p:attrNameLst>
                                          <p:attrName>ppt_y</p:attrName>
                                        </p:attrNameLst>
                                      </p:cBhvr>
                                      <p:tavLst>
                                        <p:tav tm="0">
                                          <p:val>
                                            <p:strVal val="ppt_y"/>
                                          </p:val>
                                        </p:tav>
                                        <p:tav tm="100000">
                                          <p:val>
                                            <p:strVal val="ppt_y"/>
                                          </p:val>
                                        </p:tav>
                                      </p:tavLst>
                                    </p:anim>
                                    <p:set>
                                      <p:cBhvr>
                                        <p:cTn id="54" dur="1" fill="hold">
                                          <p:stCondLst>
                                            <p:cond delay="999"/>
                                          </p:stCondLst>
                                        </p:cTn>
                                        <p:tgtEl>
                                          <p:spTgt spid="8"/>
                                        </p:tgtEl>
                                        <p:attrNameLst>
                                          <p:attrName>style.visibility</p:attrName>
                                        </p:attrNameLst>
                                      </p:cBhvr>
                                      <p:to>
                                        <p:strVal val="hidden"/>
                                      </p:to>
                                    </p:set>
                                  </p:childTnLst>
                                </p:cTn>
                              </p:par>
                              <p:par>
                                <p:cTn id="55" presetID="2" presetClass="entr" presetSubtype="8" fill="hold" grpId="0" nodeType="withEffect">
                                  <p:stCondLst>
                                    <p:cond delay="50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1000" fill="hold"/>
                                        <p:tgtEl>
                                          <p:spTgt spid="10"/>
                                        </p:tgtEl>
                                        <p:attrNameLst>
                                          <p:attrName>ppt_x</p:attrName>
                                        </p:attrNameLst>
                                      </p:cBhvr>
                                      <p:tavLst>
                                        <p:tav tm="0">
                                          <p:val>
                                            <p:strVal val="0-#ppt_w/2"/>
                                          </p:val>
                                        </p:tav>
                                        <p:tav tm="100000">
                                          <p:val>
                                            <p:strVal val="#ppt_x"/>
                                          </p:val>
                                        </p:tav>
                                      </p:tavLst>
                                    </p:anim>
                                    <p:anim calcmode="lin" valueType="num">
                                      <p:cBhvr additive="base">
                                        <p:cTn id="5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xit" presetSubtype="8" fill="hold" grpId="1" nodeType="clickEffect">
                                  <p:stCondLst>
                                    <p:cond delay="0"/>
                                  </p:stCondLst>
                                  <p:childTnLst>
                                    <p:anim calcmode="lin" valueType="num">
                                      <p:cBhvr additive="base">
                                        <p:cTn id="62" dur="1000"/>
                                        <p:tgtEl>
                                          <p:spTgt spid="10"/>
                                        </p:tgtEl>
                                        <p:attrNameLst>
                                          <p:attrName>ppt_x</p:attrName>
                                        </p:attrNameLst>
                                      </p:cBhvr>
                                      <p:tavLst>
                                        <p:tav tm="0">
                                          <p:val>
                                            <p:strVal val="ppt_x"/>
                                          </p:val>
                                        </p:tav>
                                        <p:tav tm="100000">
                                          <p:val>
                                            <p:strVal val="0-ppt_w/2"/>
                                          </p:val>
                                        </p:tav>
                                      </p:tavLst>
                                    </p:anim>
                                    <p:anim calcmode="lin" valueType="num">
                                      <p:cBhvr additive="base">
                                        <p:cTn id="63" dur="1000"/>
                                        <p:tgtEl>
                                          <p:spTgt spid="10"/>
                                        </p:tgtEl>
                                        <p:attrNameLst>
                                          <p:attrName>ppt_y</p:attrName>
                                        </p:attrNameLst>
                                      </p:cBhvr>
                                      <p:tavLst>
                                        <p:tav tm="0">
                                          <p:val>
                                            <p:strVal val="ppt_y"/>
                                          </p:val>
                                        </p:tav>
                                        <p:tav tm="100000">
                                          <p:val>
                                            <p:strVal val="ppt_y"/>
                                          </p:val>
                                        </p:tav>
                                      </p:tavLst>
                                    </p:anim>
                                    <p:set>
                                      <p:cBhvr>
                                        <p:cTn id="64" dur="1" fill="hold">
                                          <p:stCondLst>
                                            <p:cond delay="999"/>
                                          </p:stCondLst>
                                        </p:cTn>
                                        <p:tgtEl>
                                          <p:spTgt spid="10"/>
                                        </p:tgtEl>
                                        <p:attrNameLst>
                                          <p:attrName>style.visibility</p:attrName>
                                        </p:attrNameLst>
                                      </p:cBhvr>
                                      <p:to>
                                        <p:strVal val="hidden"/>
                                      </p:to>
                                    </p:set>
                                  </p:childTnLst>
                                </p:cTn>
                              </p:par>
                              <p:par>
                                <p:cTn id="65" presetID="2" presetClass="entr" presetSubtype="2" fill="hold" grpId="0" nodeType="withEffect">
                                  <p:stCondLst>
                                    <p:cond delay="50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1000" fill="hold"/>
                                        <p:tgtEl>
                                          <p:spTgt spid="11"/>
                                        </p:tgtEl>
                                        <p:attrNameLst>
                                          <p:attrName>ppt_x</p:attrName>
                                        </p:attrNameLst>
                                      </p:cBhvr>
                                      <p:tavLst>
                                        <p:tav tm="0">
                                          <p:val>
                                            <p:strVal val="1+#ppt_w/2"/>
                                          </p:val>
                                        </p:tav>
                                        <p:tav tm="100000">
                                          <p:val>
                                            <p:strVal val="#ppt_x"/>
                                          </p:val>
                                        </p:tav>
                                      </p:tavLst>
                                    </p:anim>
                                    <p:anim calcmode="lin" valueType="num">
                                      <p:cBhvr additive="base">
                                        <p:cTn id="6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xit" presetSubtype="2" fill="hold" grpId="1" nodeType="clickEffect">
                                  <p:stCondLst>
                                    <p:cond delay="0"/>
                                  </p:stCondLst>
                                  <p:childTnLst>
                                    <p:anim calcmode="lin" valueType="num">
                                      <p:cBhvr additive="base">
                                        <p:cTn id="72" dur="1000"/>
                                        <p:tgtEl>
                                          <p:spTgt spid="11"/>
                                        </p:tgtEl>
                                        <p:attrNameLst>
                                          <p:attrName>ppt_x</p:attrName>
                                        </p:attrNameLst>
                                      </p:cBhvr>
                                      <p:tavLst>
                                        <p:tav tm="0">
                                          <p:val>
                                            <p:strVal val="ppt_x"/>
                                          </p:val>
                                        </p:tav>
                                        <p:tav tm="100000">
                                          <p:val>
                                            <p:strVal val="1+ppt_w/2"/>
                                          </p:val>
                                        </p:tav>
                                      </p:tavLst>
                                    </p:anim>
                                    <p:anim calcmode="lin" valueType="num">
                                      <p:cBhvr additive="base">
                                        <p:cTn id="73" dur="1000"/>
                                        <p:tgtEl>
                                          <p:spTgt spid="11"/>
                                        </p:tgtEl>
                                        <p:attrNameLst>
                                          <p:attrName>ppt_y</p:attrName>
                                        </p:attrNameLst>
                                      </p:cBhvr>
                                      <p:tavLst>
                                        <p:tav tm="0">
                                          <p:val>
                                            <p:strVal val="ppt_y"/>
                                          </p:val>
                                        </p:tav>
                                        <p:tav tm="100000">
                                          <p:val>
                                            <p:strVal val="ppt_y"/>
                                          </p:val>
                                        </p:tav>
                                      </p:tavLst>
                                    </p:anim>
                                    <p:set>
                                      <p:cBhvr>
                                        <p:cTn id="74" dur="1" fill="hold">
                                          <p:stCondLst>
                                            <p:cond delay="999"/>
                                          </p:stCondLst>
                                        </p:cTn>
                                        <p:tgtEl>
                                          <p:spTgt spid="11"/>
                                        </p:tgtEl>
                                        <p:attrNameLst>
                                          <p:attrName>style.visibility</p:attrName>
                                        </p:attrNameLst>
                                      </p:cBhvr>
                                      <p:to>
                                        <p:strVal val="hidden"/>
                                      </p:to>
                                    </p:set>
                                  </p:childTnLst>
                                </p:cTn>
                              </p:par>
                              <p:par>
                                <p:cTn id="75" presetID="2" presetClass="entr" presetSubtype="8" fill="hold" grpId="0" nodeType="withEffect">
                                  <p:stCondLst>
                                    <p:cond delay="500"/>
                                  </p:stCondLst>
                                  <p:childTnLst>
                                    <p:set>
                                      <p:cBhvr>
                                        <p:cTn id="76" dur="1" fill="hold">
                                          <p:stCondLst>
                                            <p:cond delay="0"/>
                                          </p:stCondLst>
                                        </p:cTn>
                                        <p:tgtEl>
                                          <p:spTgt spid="9"/>
                                        </p:tgtEl>
                                        <p:attrNameLst>
                                          <p:attrName>style.visibility</p:attrName>
                                        </p:attrNameLst>
                                      </p:cBhvr>
                                      <p:to>
                                        <p:strVal val="visible"/>
                                      </p:to>
                                    </p:set>
                                    <p:anim calcmode="lin" valueType="num">
                                      <p:cBhvr additive="base">
                                        <p:cTn id="77" dur="1000" fill="hold"/>
                                        <p:tgtEl>
                                          <p:spTgt spid="9"/>
                                        </p:tgtEl>
                                        <p:attrNameLst>
                                          <p:attrName>ppt_x</p:attrName>
                                        </p:attrNameLst>
                                      </p:cBhvr>
                                      <p:tavLst>
                                        <p:tav tm="0">
                                          <p:val>
                                            <p:strVal val="0-#ppt_w/2"/>
                                          </p:val>
                                        </p:tav>
                                        <p:tav tm="100000">
                                          <p:val>
                                            <p:strVal val="#ppt_x"/>
                                          </p:val>
                                        </p:tav>
                                      </p:tavLst>
                                    </p:anim>
                                    <p:anim calcmode="lin" valueType="num">
                                      <p:cBhvr additive="base">
                                        <p:cTn id="7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7" grpId="0" animBg="1"/>
      <p:bldP spid="7" grpId="1" animBg="1"/>
      <p:bldP spid="8" grpId="0" animBg="1"/>
      <p:bldP spid="8" grpId="1" animBg="1"/>
      <p:bldP spid="9" grpId="0" animBg="1"/>
      <p:bldP spid="10" grpId="0" animBg="1"/>
      <p:bldP spid="10" grpId="1" animBg="1"/>
      <p:bldP spid="11" grpId="0" animBg="1"/>
      <p:bldP spid="1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0" y="2380129"/>
            <a:ext cx="12192000" cy="4477871"/>
          </a:xfrm>
          <a:prstGeom prst="rect">
            <a:avLst/>
          </a:prstGeom>
          <a:solidFill>
            <a:srgbClr val="889EA8"/>
          </a:solidFill>
          <a:ln>
            <a:solidFill>
              <a:srgbClr val="889E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0" y="0"/>
            <a:ext cx="12192000" cy="2380129"/>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2620774" y="95250"/>
            <a:ext cx="6858000" cy="6762750"/>
          </a:xfrm>
          <a:prstGeom prst="rect">
            <a:avLst/>
          </a:prstGeom>
        </p:spPr>
      </p:pic>
    </p:spTree>
    <p:extLst>
      <p:ext uri="{BB962C8B-B14F-4D97-AF65-F5344CB8AC3E}">
        <p14:creationId xmlns:p14="http://schemas.microsoft.com/office/powerpoint/2010/main" val="391797946"/>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prstClr val="black"/>
              <a:schemeClr val="accent5">
                <a:tint val="45000"/>
                <a:satMod val="400000"/>
              </a:schemeClr>
            </a:duotone>
          </a:blip>
          <a:stretch>
            <a:fillRect/>
          </a:stretch>
        </p:blipFill>
        <p:spPr>
          <a:xfrm>
            <a:off x="10123510" y="6154288"/>
            <a:ext cx="1955326" cy="533400"/>
          </a:xfrm>
          <a:prstGeom prst="rect">
            <a:avLst/>
          </a:prstGeom>
        </p:spPr>
      </p:pic>
      <p:pic>
        <p:nvPicPr>
          <p:cNvPr id="2" name="Resim 1"/>
          <p:cNvPicPr>
            <a:picLocks noChangeAspect="1"/>
          </p:cNvPicPr>
          <p:nvPr/>
        </p:nvPicPr>
        <p:blipFill>
          <a:blip r:embed="rId3"/>
          <a:stretch>
            <a:fillRect/>
          </a:stretch>
        </p:blipFill>
        <p:spPr>
          <a:xfrm>
            <a:off x="9273532" y="57150"/>
            <a:ext cx="2995804" cy="1262062"/>
          </a:xfrm>
          <a:prstGeom prst="rect">
            <a:avLst/>
          </a:prstGeom>
        </p:spPr>
      </p:pic>
      <p:sp>
        <p:nvSpPr>
          <p:cNvPr id="4" name="Metin kutusu 3"/>
          <p:cNvSpPr txBox="1"/>
          <p:nvPr/>
        </p:nvSpPr>
        <p:spPr>
          <a:xfrm>
            <a:off x="1246210" y="2499935"/>
            <a:ext cx="9315450" cy="1569660"/>
          </a:xfrm>
          <a:prstGeom prst="rect">
            <a:avLst/>
          </a:prstGeom>
          <a:solidFill>
            <a:schemeClr val="tx1">
              <a:lumMod val="95000"/>
              <a:lumOff val="5000"/>
            </a:schemeClr>
          </a:solidFill>
          <a:ln>
            <a:solidFill>
              <a:srgbClr val="0070C0"/>
            </a:solidFill>
          </a:ln>
        </p:spPr>
        <p:txBody>
          <a:bodyPr wrap="square" rtlCol="0">
            <a:spAutoFit/>
          </a:bodyPr>
          <a:lstStyle/>
          <a:p>
            <a:r>
              <a:rPr lang="tr-TR" sz="3200" dirty="0" smtClean="0">
                <a:ln>
                  <a:solidFill>
                    <a:schemeClr val="bg1"/>
                  </a:solidFill>
                </a:ln>
                <a:solidFill>
                  <a:schemeClr val="bg1"/>
                </a:solidFill>
              </a:rPr>
              <a:t>Çocuklarımızın ilgi, yetenek ve mizaçlarına yönelik gelişimleri için tüm okullarda Tasarım- Beceri Atölyeleri kurulacaktır.</a:t>
            </a:r>
            <a:endParaRPr lang="tr-TR" sz="3200" dirty="0">
              <a:ln>
                <a:solidFill>
                  <a:schemeClr val="bg1"/>
                </a:solidFill>
              </a:ln>
              <a:solidFill>
                <a:schemeClr val="bg1"/>
              </a:solidFill>
            </a:endParaRPr>
          </a:p>
        </p:txBody>
      </p:sp>
      <p:sp>
        <p:nvSpPr>
          <p:cNvPr id="5" name="Metin kutusu 4"/>
          <p:cNvSpPr txBox="1"/>
          <p:nvPr/>
        </p:nvSpPr>
        <p:spPr>
          <a:xfrm>
            <a:off x="1246210" y="2253713"/>
            <a:ext cx="9315450" cy="2062103"/>
          </a:xfrm>
          <a:prstGeom prst="rect">
            <a:avLst/>
          </a:prstGeom>
          <a:solidFill>
            <a:schemeClr val="tx1">
              <a:lumMod val="95000"/>
              <a:lumOff val="5000"/>
            </a:schemeClr>
          </a:solidFill>
          <a:ln>
            <a:solidFill>
              <a:srgbClr val="0070C0"/>
            </a:solidFill>
          </a:ln>
        </p:spPr>
        <p:txBody>
          <a:bodyPr wrap="square" rtlCol="0">
            <a:spAutoFit/>
          </a:bodyPr>
          <a:lstStyle/>
          <a:p>
            <a:r>
              <a:rPr lang="tr-TR" sz="3200" dirty="0" smtClean="0">
                <a:ln>
                  <a:solidFill>
                    <a:schemeClr val="bg1"/>
                  </a:solidFill>
                </a:ln>
                <a:solidFill>
                  <a:schemeClr val="bg1"/>
                </a:solidFill>
              </a:rPr>
              <a:t>Temel becerilere ilişkin zorunlu derslerin korunması şartıyla, zorunlu ders saat ve çeşitleri azaltılarak, derinleşmeye, kişiselleştirmeye ve uygulamaya zaman ayrılacaktır.</a:t>
            </a:r>
            <a:endParaRPr lang="tr-TR" sz="3200" dirty="0">
              <a:ln>
                <a:solidFill>
                  <a:schemeClr val="bg1"/>
                </a:solidFill>
              </a:ln>
              <a:solidFill>
                <a:schemeClr val="bg1"/>
              </a:solidFill>
            </a:endParaRPr>
          </a:p>
        </p:txBody>
      </p:sp>
      <p:sp>
        <p:nvSpPr>
          <p:cNvPr id="7" name="Metin kutusu 6"/>
          <p:cNvSpPr txBox="1"/>
          <p:nvPr/>
        </p:nvSpPr>
        <p:spPr>
          <a:xfrm>
            <a:off x="1246210" y="2499935"/>
            <a:ext cx="9315450" cy="1569660"/>
          </a:xfrm>
          <a:prstGeom prst="rect">
            <a:avLst/>
          </a:prstGeom>
          <a:solidFill>
            <a:schemeClr val="tx1">
              <a:lumMod val="95000"/>
              <a:lumOff val="5000"/>
            </a:schemeClr>
          </a:solidFill>
          <a:ln>
            <a:solidFill>
              <a:srgbClr val="0070C0"/>
            </a:solidFill>
          </a:ln>
        </p:spPr>
        <p:txBody>
          <a:bodyPr wrap="square" rtlCol="0">
            <a:spAutoFit/>
          </a:bodyPr>
          <a:lstStyle/>
          <a:p>
            <a:r>
              <a:rPr lang="tr-TR" sz="3200" dirty="0" smtClean="0">
                <a:ln>
                  <a:solidFill>
                    <a:schemeClr val="bg1"/>
                  </a:solidFill>
                </a:ln>
                <a:solidFill>
                  <a:schemeClr val="bg1"/>
                </a:solidFill>
              </a:rPr>
              <a:t>Müfredatlar tüm kademelerde bütüncül, yetenek kümeleriyle ilişkilendirilmiş, esnek ve modüler yapılar olarak yapılandırılacaktır.</a:t>
            </a:r>
            <a:endParaRPr lang="tr-TR" sz="3200" dirty="0">
              <a:ln>
                <a:solidFill>
                  <a:schemeClr val="bg1"/>
                </a:solidFill>
              </a:ln>
              <a:solidFill>
                <a:schemeClr val="bg1"/>
              </a:solidFill>
            </a:endParaRPr>
          </a:p>
        </p:txBody>
      </p:sp>
    </p:spTree>
    <p:extLst>
      <p:ext uri="{BB962C8B-B14F-4D97-AF65-F5344CB8AC3E}">
        <p14:creationId xmlns:p14="http://schemas.microsoft.com/office/powerpoint/2010/main" val="722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1+#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2" fill="hold" nodeType="after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1+#ppt_w/2"/>
                                          </p:val>
                                        </p:tav>
                                        <p:tav tm="100000">
                                          <p:val>
                                            <p:strVal val="#ppt_x"/>
                                          </p:val>
                                        </p:tav>
                                      </p:tavLst>
                                    </p:anim>
                                    <p:anim calcmode="lin" valueType="num">
                                      <p:cBhvr additive="base">
                                        <p:cTn id="13" dur="75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22" presetClass="entr" presetSubtype="8" fill="hold" grpId="0" nodeType="afterEffect">
                                  <p:stCondLst>
                                    <p:cond delay="25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2" fill="hold" grpId="1" nodeType="clickEffect">
                                  <p:stCondLst>
                                    <p:cond delay="0"/>
                                  </p:stCondLst>
                                  <p:childTnLst>
                                    <p:animEffect transition="out" filter="wipe(right)">
                                      <p:cBhvr>
                                        <p:cTn id="21" dur="1000"/>
                                        <p:tgtEl>
                                          <p:spTgt spid="4"/>
                                        </p:tgtEl>
                                      </p:cBhvr>
                                    </p:animEffect>
                                    <p:set>
                                      <p:cBhvr>
                                        <p:cTn id="22" dur="1" fill="hold">
                                          <p:stCondLst>
                                            <p:cond delay="999"/>
                                          </p:stCondLst>
                                        </p:cTn>
                                        <p:tgtEl>
                                          <p:spTgt spid="4"/>
                                        </p:tgtEl>
                                        <p:attrNameLst>
                                          <p:attrName>style.visibility</p:attrName>
                                        </p:attrNameLst>
                                      </p:cBhvr>
                                      <p:to>
                                        <p:strVal val="hidden"/>
                                      </p:to>
                                    </p:set>
                                  </p:childTnLst>
                                </p:cTn>
                              </p:par>
                              <p:par>
                                <p:cTn id="23" presetID="22" presetClass="entr" presetSubtype="2" fill="hold" grpId="0" nodeType="withEffect">
                                  <p:stCondLst>
                                    <p:cond delay="50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xit" presetSubtype="8" fill="hold" grpId="1" nodeType="clickEffect">
                                  <p:stCondLst>
                                    <p:cond delay="0"/>
                                  </p:stCondLst>
                                  <p:childTnLst>
                                    <p:animEffect transition="out" filter="wipe(left)">
                                      <p:cBhvr>
                                        <p:cTn id="29" dur="1000"/>
                                        <p:tgtEl>
                                          <p:spTgt spid="5"/>
                                        </p:tgtEl>
                                      </p:cBhvr>
                                    </p:animEffect>
                                    <p:set>
                                      <p:cBhvr>
                                        <p:cTn id="30" dur="1" fill="hold">
                                          <p:stCondLst>
                                            <p:cond delay="999"/>
                                          </p:stCondLst>
                                        </p:cTn>
                                        <p:tgtEl>
                                          <p:spTgt spid="5"/>
                                        </p:tgtEl>
                                        <p:attrNameLst>
                                          <p:attrName>style.visibility</p:attrName>
                                        </p:attrNameLst>
                                      </p:cBhvr>
                                      <p:to>
                                        <p:strVal val="hidden"/>
                                      </p:to>
                                    </p:set>
                                  </p:childTnLst>
                                </p:cTn>
                              </p:par>
                              <p:par>
                                <p:cTn id="31" presetID="22" presetClass="entr" presetSubtype="8" fill="hold" grpId="0" nodeType="withEffect">
                                  <p:stCondLst>
                                    <p:cond delay="50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0" y="2353235"/>
            <a:ext cx="12192000" cy="4504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0" y="0"/>
            <a:ext cx="12192000" cy="2353235"/>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2"/>
          <a:stretch>
            <a:fillRect/>
          </a:stretch>
        </p:blipFill>
        <p:spPr>
          <a:xfrm>
            <a:off x="2772616" y="0"/>
            <a:ext cx="6846570" cy="6858000"/>
          </a:xfrm>
          <a:prstGeom prst="rect">
            <a:avLst/>
          </a:prstGeom>
        </p:spPr>
      </p:pic>
    </p:spTree>
    <p:extLst>
      <p:ext uri="{BB962C8B-B14F-4D97-AF65-F5344CB8AC3E}">
        <p14:creationId xmlns:p14="http://schemas.microsoft.com/office/powerpoint/2010/main" val="141063436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prstClr val="black"/>
              <a:schemeClr val="accent5">
                <a:tint val="45000"/>
                <a:satMod val="400000"/>
              </a:schemeClr>
            </a:duotone>
          </a:blip>
          <a:stretch>
            <a:fillRect/>
          </a:stretch>
        </p:blipFill>
        <p:spPr>
          <a:xfrm>
            <a:off x="10236674" y="6173338"/>
            <a:ext cx="1955326" cy="533400"/>
          </a:xfrm>
          <a:prstGeom prst="rect">
            <a:avLst/>
          </a:prstGeom>
        </p:spPr>
      </p:pic>
      <p:pic>
        <p:nvPicPr>
          <p:cNvPr id="2" name="Resim 1"/>
          <p:cNvPicPr>
            <a:picLocks noChangeAspect="1"/>
          </p:cNvPicPr>
          <p:nvPr/>
        </p:nvPicPr>
        <p:blipFill rotWithShape="1">
          <a:blip r:embed="rId3"/>
          <a:srcRect l="19808" r="18823"/>
          <a:stretch/>
        </p:blipFill>
        <p:spPr>
          <a:xfrm>
            <a:off x="0" y="0"/>
            <a:ext cx="4948518" cy="1354905"/>
          </a:xfrm>
          <a:prstGeom prst="rect">
            <a:avLst/>
          </a:prstGeom>
        </p:spPr>
      </p:pic>
      <p:sp>
        <p:nvSpPr>
          <p:cNvPr id="4" name="Metin kutusu 3"/>
          <p:cNvSpPr txBox="1"/>
          <p:nvPr/>
        </p:nvSpPr>
        <p:spPr>
          <a:xfrm>
            <a:off x="1775127" y="2856949"/>
            <a:ext cx="9315450" cy="1569660"/>
          </a:xfrm>
          <a:prstGeom prst="rect">
            <a:avLst/>
          </a:prstGeom>
          <a:solidFill>
            <a:schemeClr val="accent2">
              <a:lumMod val="75000"/>
            </a:schemeClr>
          </a:solidFill>
          <a:ln>
            <a:solidFill>
              <a:schemeClr val="accent2">
                <a:lumMod val="75000"/>
              </a:schemeClr>
            </a:solidFill>
          </a:ln>
        </p:spPr>
        <p:txBody>
          <a:bodyPr wrap="square" rtlCol="0">
            <a:spAutoFit/>
          </a:bodyPr>
          <a:lstStyle/>
          <a:p>
            <a:r>
              <a:rPr lang="tr-TR" sz="3200" dirty="0" smtClean="0">
                <a:ln>
                  <a:solidFill>
                    <a:schemeClr val="bg1"/>
                  </a:solidFill>
                </a:ln>
                <a:solidFill>
                  <a:schemeClr val="bg1"/>
                </a:solidFill>
              </a:rPr>
              <a:t>Çocukların öğrenmesiyle ilgili tüm aktörlerin okulu iyileştirme çalışmalarında yer aldığı “Okul Gelişim Modeli” kurulacaktır.</a:t>
            </a:r>
            <a:endParaRPr lang="tr-TR" sz="3200" dirty="0">
              <a:ln>
                <a:solidFill>
                  <a:schemeClr val="bg1"/>
                </a:solidFill>
              </a:ln>
              <a:solidFill>
                <a:schemeClr val="bg1"/>
              </a:solidFill>
            </a:endParaRPr>
          </a:p>
        </p:txBody>
      </p:sp>
    </p:spTree>
    <p:extLst>
      <p:ext uri="{BB962C8B-B14F-4D97-AF65-F5344CB8AC3E}">
        <p14:creationId xmlns:p14="http://schemas.microsoft.com/office/powerpoint/2010/main" val="220631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1+#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9" fill="hold" nodeType="after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0-#ppt_w/2"/>
                                          </p:val>
                                        </p:tav>
                                        <p:tav tm="100000">
                                          <p:val>
                                            <p:strVal val="#ppt_x"/>
                                          </p:val>
                                        </p:tav>
                                      </p:tavLst>
                                    </p:anim>
                                    <p:anim calcmode="lin" valueType="num">
                                      <p:cBhvr additive="base">
                                        <p:cTn id="13" dur="75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1250"/>
                            </p:stCondLst>
                            <p:childTnLst>
                              <p:par>
                                <p:cTn id="15" presetID="14" presetClass="entr" presetSubtype="10" fill="hold" grpId="0" nodeType="afterEffect">
                                  <p:stCondLst>
                                    <p:cond delay="25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TotalTime>
  <Words>2066</Words>
  <Application>Microsoft Office PowerPoint</Application>
  <PresentationFormat>Geniş ekran</PresentationFormat>
  <Paragraphs>148</Paragraphs>
  <Slides>46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46</vt:i4>
      </vt:variant>
    </vt:vector>
  </HeadingPairs>
  <TitlesOfParts>
    <vt:vector size="51" baseType="lpstr">
      <vt:lpstr>Arial</vt:lpstr>
      <vt:lpstr>Calibri</vt:lpstr>
      <vt:lpstr>Calibri Light</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Atıf Eynallı</dc:creator>
  <cp:lastModifiedBy>MerdanKAHYA</cp:lastModifiedBy>
  <cp:revision>67</cp:revision>
  <dcterms:created xsi:type="dcterms:W3CDTF">2018-12-11T19:38:11Z</dcterms:created>
  <dcterms:modified xsi:type="dcterms:W3CDTF">2018-12-14T10:41:47Z</dcterms:modified>
</cp:coreProperties>
</file>